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07" r:id="rId4"/>
    <p:sldId id="324" r:id="rId5"/>
    <p:sldId id="305" r:id="rId6"/>
    <p:sldId id="306" r:id="rId7"/>
    <p:sldId id="325" r:id="rId8"/>
    <p:sldId id="293" r:id="rId9"/>
    <p:sldId id="301" r:id="rId10"/>
    <p:sldId id="308" r:id="rId11"/>
    <p:sldId id="310" r:id="rId12"/>
    <p:sldId id="309" r:id="rId13"/>
    <p:sldId id="317" r:id="rId14"/>
    <p:sldId id="323" r:id="rId15"/>
    <p:sldId id="302" r:id="rId16"/>
    <p:sldId id="322" r:id="rId17"/>
    <p:sldId id="313" r:id="rId18"/>
    <p:sldId id="314" r:id="rId19"/>
    <p:sldId id="316" r:id="rId20"/>
    <p:sldId id="318" r:id="rId21"/>
    <p:sldId id="321" r:id="rId22"/>
    <p:sldId id="327" r:id="rId23"/>
    <p:sldId id="328" r:id="rId24"/>
    <p:sldId id="329" r:id="rId25"/>
    <p:sldId id="330" r:id="rId26"/>
    <p:sldId id="331" r:id="rId27"/>
    <p:sldId id="332" r:id="rId28"/>
    <p:sldId id="300" r:id="rId29"/>
    <p:sldId id="333" r:id="rId30"/>
    <p:sldId id="334" r:id="rId31"/>
    <p:sldId id="336" r:id="rId32"/>
    <p:sldId id="337" r:id="rId33"/>
    <p:sldId id="335" r:id="rId34"/>
    <p:sldId id="338" r:id="rId35"/>
    <p:sldId id="339" r:id="rId36"/>
    <p:sldId id="342" r:id="rId37"/>
    <p:sldId id="340" r:id="rId38"/>
    <p:sldId id="291" r:id="rId39"/>
    <p:sldId id="304" r:id="rId40"/>
    <p:sldId id="311" r:id="rId41"/>
    <p:sldId id="285" r:id="rId42"/>
    <p:sldId id="287" r:id="rId43"/>
    <p:sldId id="288" r:id="rId44"/>
  </p:sldIdLst>
  <p:sldSz cx="18288000" cy="10287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HK Grotesk" panose="00000500000000000000" pitchFamily="50" charset="0"/>
      <p:regular r:id="rId50"/>
      <p:bold r:id="rId51"/>
      <p:italic r:id="rId52"/>
      <p:boldItalic r:id="rId53"/>
    </p:embeddedFont>
    <p:embeddedFont>
      <p:font typeface="HK Grotesk Light" panose="00000400000000000000" pitchFamily="50" charset="0"/>
      <p:regular r:id="rId54"/>
    </p:embeddedFont>
    <p:embeddedFont>
      <p:font typeface="Inter Bold" panose="020B0604020202020204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B73"/>
    <a:srgbClr val="203C74"/>
    <a:srgbClr val="384559"/>
    <a:srgbClr val="1D2B42"/>
    <a:srgbClr val="F69240"/>
    <a:srgbClr val="FFFFFF"/>
    <a:srgbClr val="616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90" y="3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/>
              <a:t>Number of Service Transactions &amp; Unique Customers per Mileage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7632205690440659E-2"/>
          <c:y val="7.3960304551221254E-2"/>
          <c:w val="0.84382837505261998"/>
          <c:h val="0.793066276828125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Transactions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1206</c:v>
                </c:pt>
                <c:pt idx="1">
                  <c:v>1713</c:v>
                </c:pt>
                <c:pt idx="2">
                  <c:v>2862</c:v>
                </c:pt>
                <c:pt idx="3">
                  <c:v>3525</c:v>
                </c:pt>
                <c:pt idx="4">
                  <c:v>4040</c:v>
                </c:pt>
                <c:pt idx="5">
                  <c:v>3411</c:v>
                </c:pt>
                <c:pt idx="6">
                  <c:v>3310</c:v>
                </c:pt>
                <c:pt idx="7">
                  <c:v>2983</c:v>
                </c:pt>
                <c:pt idx="8">
                  <c:v>2080</c:v>
                </c:pt>
                <c:pt idx="9">
                  <c:v>2114</c:v>
                </c:pt>
                <c:pt idx="10">
                  <c:v>2090</c:v>
                </c:pt>
                <c:pt idx="11">
                  <c:v>1483</c:v>
                </c:pt>
                <c:pt idx="12">
                  <c:v>1065</c:v>
                </c:pt>
                <c:pt idx="13">
                  <c:v>841</c:v>
                </c:pt>
                <c:pt idx="14">
                  <c:v>788</c:v>
                </c:pt>
                <c:pt idx="15">
                  <c:v>722</c:v>
                </c:pt>
                <c:pt idx="16">
                  <c:v>481</c:v>
                </c:pt>
                <c:pt idx="17">
                  <c:v>520</c:v>
                </c:pt>
                <c:pt idx="18">
                  <c:v>383</c:v>
                </c:pt>
                <c:pt idx="19">
                  <c:v>330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9F-44C8-8295-0C6A0FF8B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dropLines>
        <c:marker val="1"/>
        <c:smooth val="0"/>
        <c:axId val="286078520"/>
        <c:axId val="286072248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Number of Cars being Serviced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97</c:v>
                </c:pt>
                <c:pt idx="1">
                  <c:v>296</c:v>
                </c:pt>
                <c:pt idx="2">
                  <c:v>450</c:v>
                </c:pt>
                <c:pt idx="3">
                  <c:v>536</c:v>
                </c:pt>
                <c:pt idx="4">
                  <c:v>591</c:v>
                </c:pt>
                <c:pt idx="5">
                  <c:v>532</c:v>
                </c:pt>
                <c:pt idx="6">
                  <c:v>499</c:v>
                </c:pt>
                <c:pt idx="7">
                  <c:v>423</c:v>
                </c:pt>
                <c:pt idx="8">
                  <c:v>339</c:v>
                </c:pt>
                <c:pt idx="9">
                  <c:v>302</c:v>
                </c:pt>
                <c:pt idx="10">
                  <c:v>304</c:v>
                </c:pt>
                <c:pt idx="11">
                  <c:v>218</c:v>
                </c:pt>
                <c:pt idx="12">
                  <c:v>173</c:v>
                </c:pt>
                <c:pt idx="13">
                  <c:v>133</c:v>
                </c:pt>
                <c:pt idx="14">
                  <c:v>133</c:v>
                </c:pt>
                <c:pt idx="15">
                  <c:v>113</c:v>
                </c:pt>
                <c:pt idx="16">
                  <c:v>82</c:v>
                </c:pt>
                <c:pt idx="17">
                  <c:v>72</c:v>
                </c:pt>
                <c:pt idx="18">
                  <c:v>62</c:v>
                </c:pt>
                <c:pt idx="19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CD-4196-8766-B92193024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dropLines>
        <c:marker val="1"/>
        <c:smooth val="0"/>
        <c:axId val="411741560"/>
        <c:axId val="411740384"/>
      </c:lineChart>
      <c:catAx>
        <c:axId val="286078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/>
                  <a:t>Mileage Category</a:t>
                </a:r>
              </a:p>
            </c:rich>
          </c:tx>
          <c:layout>
            <c:manualLayout>
              <c:xMode val="edge"/>
              <c:yMode val="edge"/>
              <c:x val="0.44963400025817229"/>
              <c:y val="0.937725726420999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6072248"/>
        <c:crosses val="autoZero"/>
        <c:auto val="1"/>
        <c:lblAlgn val="ctr"/>
        <c:lblOffset val="100"/>
        <c:noMultiLvlLbl val="0"/>
      </c:catAx>
      <c:valAx>
        <c:axId val="286072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b="1"/>
                  <a:t>Number of Transactions</a:t>
                </a:r>
              </a:p>
            </c:rich>
          </c:tx>
          <c:layout>
            <c:manualLayout>
              <c:xMode val="edge"/>
              <c:yMode val="edge"/>
              <c:x val="9.7736539764088359E-3"/>
              <c:y val="0.356101584609559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6078520"/>
        <c:crosses val="autoZero"/>
        <c:crossBetween val="between"/>
      </c:valAx>
      <c:valAx>
        <c:axId val="41174038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b="1"/>
                  <a:t>Number of Cars Serviced</a:t>
                </a:r>
              </a:p>
            </c:rich>
          </c:tx>
          <c:layout>
            <c:manualLayout>
              <c:xMode val="edge"/>
              <c:yMode val="edge"/>
              <c:x val="0.96178569719889162"/>
              <c:y val="0.356857394926165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411741560"/>
        <c:crosses val="max"/>
        <c:crossBetween val="between"/>
      </c:valAx>
      <c:catAx>
        <c:axId val="411741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17403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660822486138285"/>
          <c:y val="0.43287326548806099"/>
          <c:w val="0.22161316714424517"/>
          <c:h val="8.14137977504492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rgbClr val="002060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b="1" dirty="0">
                <a:solidFill>
                  <a:srgbClr val="1D2B42"/>
                </a:solidFill>
              </a:rPr>
              <a:t>Cluster</a:t>
            </a:r>
            <a:r>
              <a:rPr lang="en-US" b="1" baseline="0" dirty="0">
                <a:solidFill>
                  <a:srgbClr val="1D2B42"/>
                </a:solidFill>
              </a:rPr>
              <a:t> 2 </a:t>
            </a:r>
            <a:r>
              <a:rPr lang="en-US" b="1" dirty="0">
                <a:solidFill>
                  <a:srgbClr val="1D2B42"/>
                </a:solidFill>
              </a:rPr>
              <a:t>Service Categories</a:t>
            </a:r>
            <a:r>
              <a:rPr lang="en-US" b="1" baseline="0" dirty="0">
                <a:solidFill>
                  <a:srgbClr val="1D2B42"/>
                </a:solidFill>
              </a:rPr>
              <a:t> Proportion in the Dataset</a:t>
            </a:r>
            <a:endParaRPr lang="en-US" b="1" dirty="0">
              <a:solidFill>
                <a:srgbClr val="1D2B42"/>
              </a:solidFill>
            </a:endParaRPr>
          </a:p>
        </c:rich>
      </c:tx>
      <c:layout>
        <c:manualLayout>
          <c:xMode val="edge"/>
          <c:yMode val="edge"/>
          <c:x val="0.2466062652567664"/>
          <c:y val="1.5624975409167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5584870290778601"/>
          <c:y val="9.539999565627541E-2"/>
          <c:w val="0.5189050420252842"/>
          <c:h val="0.7820506283134670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Complete Vehicle Inspection</c:v>
                </c:pt>
                <c:pt idx="1">
                  <c:v>Transmission &amp; Clutch</c:v>
                </c:pt>
                <c:pt idx="2">
                  <c:v>Engine</c:v>
                </c:pt>
                <c:pt idx="3">
                  <c:v>HVAC (Heating, Ventilation &amp; Air Conditioning)</c:v>
                </c:pt>
                <c:pt idx="4">
                  <c:v>Brakes</c:v>
                </c:pt>
                <c:pt idx="5">
                  <c:v>Major Preventive Maintenance Service</c:v>
                </c:pt>
                <c:pt idx="6">
                  <c:v>Change Oil</c:v>
                </c:pt>
                <c:pt idx="7">
                  <c:v>Minor Preventive Maintenance Service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4.1621999999999999E-2</c:v>
                </c:pt>
                <c:pt idx="1">
                  <c:v>4.5545000000000002E-2</c:v>
                </c:pt>
                <c:pt idx="2">
                  <c:v>4.6852999999999999E-2</c:v>
                </c:pt>
                <c:pt idx="3">
                  <c:v>4.8225999999999998E-2</c:v>
                </c:pt>
                <c:pt idx="4">
                  <c:v>7.9908000000000007E-2</c:v>
                </c:pt>
                <c:pt idx="5">
                  <c:v>0.130521</c:v>
                </c:pt>
                <c:pt idx="6">
                  <c:v>0.136439</c:v>
                </c:pt>
                <c:pt idx="7">
                  <c:v>0.28984799999999999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7-49AE-8EE5-786386BDB5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88707792"/>
        <c:axId val="288704656"/>
      </c:barChart>
      <c:catAx>
        <c:axId val="2887077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b="1" dirty="0"/>
                  <a:t>Service</a:t>
                </a:r>
                <a:r>
                  <a:rPr lang="en-US" sz="1400" b="1" baseline="0" dirty="0"/>
                  <a:t> Category</a:t>
                </a:r>
              </a:p>
            </c:rich>
          </c:tx>
          <c:layout>
            <c:manualLayout>
              <c:xMode val="edge"/>
              <c:yMode val="edge"/>
              <c:x val="2.1874029375829041E-2"/>
              <c:y val="0.3675549583458844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8704656"/>
        <c:crosses val="autoZero"/>
        <c:auto val="1"/>
        <c:lblAlgn val="ctr"/>
        <c:lblOffset val="100"/>
        <c:noMultiLvlLbl val="0"/>
      </c:catAx>
      <c:valAx>
        <c:axId val="288704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%</a:t>
                </a:r>
                <a:r>
                  <a:rPr lang="en-US" sz="1400" baseline="0" dirty="0"/>
                  <a:t> Contribution</a:t>
                </a:r>
              </a:p>
            </c:rich>
          </c:tx>
          <c:layout>
            <c:manualLayout>
              <c:xMode val="edge"/>
              <c:yMode val="edge"/>
              <c:x val="0.49019745297631234"/>
              <c:y val="0.950004212879681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8707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96" b="0" i="0" u="none" strike="noStrike" kern="1200" spc="0" baseline="0">
                <a:solidFill>
                  <a:schemeClr val="tx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r>
              <a:rPr lang="en-US">
                <a:solidFill>
                  <a:schemeClr val="tx2"/>
                </a:solidFill>
              </a:rPr>
              <a:t>Mileage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96" b="0" i="0" u="none" strike="noStrike" kern="1200" spc="0" baseline="0">
              <a:solidFill>
                <a:schemeClr val="tx2"/>
              </a:solidFill>
              <a:latin typeface="HK Grotesk Light" panose="00000400000000000000" pitchFamily="50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Mileage Category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0" i="0" u="none" strike="noStrike" kern="1200" baseline="0">
                    <a:solidFill>
                      <a:schemeClr val="tx2">
                        <a:lumMod val="75000"/>
                      </a:schemeClr>
                    </a:solidFill>
                    <a:latin typeface="HK Grotesk Light" panose="000004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97</c:v>
                </c:pt>
                <c:pt idx="1">
                  <c:v>296</c:v>
                </c:pt>
                <c:pt idx="2">
                  <c:v>450</c:v>
                </c:pt>
                <c:pt idx="3">
                  <c:v>536</c:v>
                </c:pt>
                <c:pt idx="4">
                  <c:v>591</c:v>
                </c:pt>
                <c:pt idx="5">
                  <c:v>532</c:v>
                </c:pt>
                <c:pt idx="6">
                  <c:v>499</c:v>
                </c:pt>
                <c:pt idx="7">
                  <c:v>423</c:v>
                </c:pt>
                <c:pt idx="8">
                  <c:v>339</c:v>
                </c:pt>
                <c:pt idx="9">
                  <c:v>302</c:v>
                </c:pt>
                <c:pt idx="10">
                  <c:v>304</c:v>
                </c:pt>
                <c:pt idx="11">
                  <c:v>218</c:v>
                </c:pt>
                <c:pt idx="12">
                  <c:v>173</c:v>
                </c:pt>
                <c:pt idx="13">
                  <c:v>133</c:v>
                </c:pt>
                <c:pt idx="14">
                  <c:v>133</c:v>
                </c:pt>
                <c:pt idx="15">
                  <c:v>113</c:v>
                </c:pt>
                <c:pt idx="16">
                  <c:v>82</c:v>
                </c:pt>
                <c:pt idx="17">
                  <c:v>72</c:v>
                </c:pt>
                <c:pt idx="18">
                  <c:v>62</c:v>
                </c:pt>
                <c:pt idx="19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D2-4FC9-BEEA-8EDB8B36492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32822704"/>
        <c:axId val="2032812720"/>
      </c:barChart>
      <c:catAx>
        <c:axId val="203282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tx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endParaRPr lang="en-US"/>
          </a:p>
        </c:txPr>
        <c:crossAx val="2032812720"/>
        <c:crosses val="autoZero"/>
        <c:auto val="1"/>
        <c:lblAlgn val="ctr"/>
        <c:lblOffset val="100"/>
        <c:noMultiLvlLbl val="0"/>
      </c:catAx>
      <c:valAx>
        <c:axId val="2032812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tx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endParaRPr lang="en-US"/>
          </a:p>
        </c:txPr>
        <c:crossAx val="2032822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30" b="0" i="0" u="none" strike="noStrike" kern="1200" baseline="0">
              <a:solidFill>
                <a:schemeClr val="tx2"/>
              </a:solidFill>
              <a:latin typeface="HK Grotesk Light" panose="00000400000000000000" pitchFamily="50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330">
          <a:solidFill>
            <a:schemeClr val="tx2">
              <a:lumMod val="75000"/>
            </a:schemeClr>
          </a:solidFill>
          <a:latin typeface="HK Grotesk Light" panose="00000400000000000000" pitchFamily="50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sz="2000" dirty="0"/>
              <a:t>Car Repair</a:t>
            </a:r>
            <a:r>
              <a:rPr lang="en-US" sz="2000" baseline="0" dirty="0"/>
              <a:t> and Maintenance Weekly Pattern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50998121560211"/>
          <c:y val="9.224224901574804E-2"/>
          <c:w val="0.89385857398384683"/>
          <c:h val="0.77772498049358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4"/>
              <c:layout>
                <c:manualLayout>
                  <c:x val="-3.1935900659792113E-2"/>
                  <c:y val="-2.54132890213176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0C-47DD-BFE6-0DB6D43F3D93}"/>
                </c:ext>
              </c:extLst>
            </c:dLbl>
            <c:dLbl>
              <c:idx val="6"/>
              <c:layout>
                <c:manualLayout>
                  <c:x val="-5.01282101885938E-3"/>
                  <c:y val="-2.155839862996595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0C-47DD-BFE6-0DB6D43F3D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5958</c:v>
                </c:pt>
                <c:pt idx="1">
                  <c:v>6186</c:v>
                </c:pt>
                <c:pt idx="2">
                  <c:v>6022</c:v>
                </c:pt>
                <c:pt idx="3">
                  <c:v>5758</c:v>
                </c:pt>
                <c:pt idx="4">
                  <c:v>6246</c:v>
                </c:pt>
                <c:pt idx="5">
                  <c:v>7539</c:v>
                </c:pt>
                <c:pt idx="6">
                  <c:v>2778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C-47DD-BFE6-0DB6D43F3D9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55831432"/>
        <c:axId val="355832608"/>
      </c:lineChart>
      <c:catAx>
        <c:axId val="355831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Day</a:t>
                </a:r>
              </a:p>
            </c:rich>
          </c:tx>
          <c:layout>
            <c:manualLayout>
              <c:xMode val="edge"/>
              <c:yMode val="edge"/>
              <c:x val="0.51568933128299321"/>
              <c:y val="0.933569095065982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2608"/>
        <c:crosses val="autoZero"/>
        <c:auto val="1"/>
        <c:lblAlgn val="ctr"/>
        <c:lblOffset val="100"/>
        <c:noMultiLvlLbl val="0"/>
      </c:catAx>
      <c:valAx>
        <c:axId val="355832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Total</a:t>
                </a:r>
                <a:r>
                  <a:rPr lang="en-US" sz="1400" baseline="0" dirty="0"/>
                  <a:t> Number of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1.8193621864892168E-2"/>
              <c:y val="0.328539863133179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1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sz="2000" dirty="0"/>
              <a:t>Car Repair</a:t>
            </a:r>
            <a:r>
              <a:rPr lang="en-US" sz="2000" baseline="0" dirty="0"/>
              <a:t> and Maintenance Hourly Pattern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50998121560211"/>
          <c:y val="9.224224901574804E-2"/>
          <c:w val="0.89385857398384683"/>
          <c:h val="0.77772498049358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4"/>
              <c:layout>
                <c:manualLayout>
                  <c:x val="-3.1935900659792113E-2"/>
                  <c:y val="-2.54132890213176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0C-47DD-BFE6-0DB6D43F3D93}"/>
                </c:ext>
              </c:extLst>
            </c:dLbl>
            <c:dLbl>
              <c:idx val="6"/>
              <c:layout>
                <c:manualLayout>
                  <c:x val="-2.4477558526118218E-2"/>
                  <c:y val="-3.89054053910490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0C-47DD-BFE6-0DB6D43F3D93}"/>
                </c:ext>
              </c:extLst>
            </c:dLbl>
            <c:dLbl>
              <c:idx val="7"/>
              <c:layout>
                <c:manualLayout>
                  <c:x val="-3.9607739870848889E-2"/>
                  <c:y val="-5.432496695645642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F9B-4918-956C-14096D5C8FE8}"/>
                </c:ext>
              </c:extLst>
            </c:dLbl>
            <c:dLbl>
              <c:idx val="8"/>
              <c:layout>
                <c:manualLayout>
                  <c:x val="-4.8552316086395438E-2"/>
                  <c:y val="-2.92681794126695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9B-4918-956C-14096D5C8FE8}"/>
                </c:ext>
              </c:extLst>
            </c:dLbl>
            <c:dLbl>
              <c:idx val="10"/>
              <c:layout>
                <c:manualLayout>
                  <c:x val="-1.559677908661217E-2"/>
                  <c:y val="-4.27602957824008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9B-4918-956C-14096D5C8FE8}"/>
                </c:ext>
              </c:extLst>
            </c:dLbl>
            <c:dLbl>
              <c:idx val="11"/>
              <c:layout>
                <c:manualLayout>
                  <c:x val="7.4087598337797033E-3"/>
                  <c:y val="-2.3485843825641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9B-4918-956C-14096D5C8FE8}"/>
                </c:ext>
              </c:extLst>
            </c:dLbl>
            <c:dLbl>
              <c:idx val="12"/>
              <c:layout>
                <c:manualLayout>
                  <c:x val="-2.6654503769805139E-2"/>
                  <c:y val="2.85551764576076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9B-4918-956C-14096D5C8FE8}"/>
                </c:ext>
              </c:extLst>
            </c:dLbl>
            <c:dLbl>
              <c:idx val="15"/>
              <c:layout>
                <c:manualLayout>
                  <c:x val="-3.540146324515513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9B-4918-956C-14096D5C8FE8}"/>
                </c:ext>
              </c:extLst>
            </c:dLbl>
            <c:dLbl>
              <c:idx val="16"/>
              <c:layout>
                <c:manualLayout>
                  <c:x val="-4.756691453214972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F9B-4918-956C-14096D5C8FE8}"/>
                </c:ext>
              </c:extLst>
            </c:dLbl>
            <c:dLbl>
              <c:idx val="17"/>
              <c:layout>
                <c:manualLayout>
                  <c:x val="-4.7566914532148835E-3"/>
                  <c:y val="-3.3123069804021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F9B-4918-956C-14096D5C8FE8}"/>
                </c:ext>
              </c:extLst>
            </c:dLbl>
            <c:dLbl>
              <c:idx val="18"/>
              <c:layout>
                <c:manualLayout>
                  <c:x val="-6.7829575246620998E-4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F9B-4918-956C-14096D5C8F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25</c:v>
                </c:pt>
                <c:pt idx="1">
                  <c:v>8</c:v>
                </c:pt>
                <c:pt idx="2">
                  <c:v>30</c:v>
                </c:pt>
                <c:pt idx="3">
                  <c:v>16</c:v>
                </c:pt>
                <c:pt idx="4">
                  <c:v>6</c:v>
                </c:pt>
                <c:pt idx="5">
                  <c:v>1</c:v>
                </c:pt>
                <c:pt idx="6">
                  <c:v>14</c:v>
                </c:pt>
                <c:pt idx="7">
                  <c:v>235</c:v>
                </c:pt>
                <c:pt idx="8">
                  <c:v>4100</c:v>
                </c:pt>
                <c:pt idx="9">
                  <c:v>6600</c:v>
                </c:pt>
                <c:pt idx="10">
                  <c:v>5254</c:v>
                </c:pt>
                <c:pt idx="11">
                  <c:v>4591</c:v>
                </c:pt>
                <c:pt idx="12">
                  <c:v>3287</c:v>
                </c:pt>
                <c:pt idx="13">
                  <c:v>3848</c:v>
                </c:pt>
                <c:pt idx="14">
                  <c:v>3932</c:v>
                </c:pt>
                <c:pt idx="15">
                  <c:v>3289</c:v>
                </c:pt>
                <c:pt idx="16">
                  <c:v>2679</c:v>
                </c:pt>
                <c:pt idx="17">
                  <c:v>1672</c:v>
                </c:pt>
                <c:pt idx="18">
                  <c:v>687</c:v>
                </c:pt>
                <c:pt idx="19">
                  <c:v>151</c:v>
                </c:pt>
                <c:pt idx="20">
                  <c:v>29</c:v>
                </c:pt>
                <c:pt idx="21">
                  <c:v>6</c:v>
                </c:pt>
                <c:pt idx="22">
                  <c:v>10</c:v>
                </c:pt>
                <c:pt idx="23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C-47DD-BFE6-0DB6D43F3D9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56565616"/>
        <c:axId val="356563656"/>
      </c:lineChart>
      <c:catAx>
        <c:axId val="3565656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Hour</a:t>
                </a:r>
              </a:p>
            </c:rich>
          </c:tx>
          <c:layout>
            <c:manualLayout>
              <c:xMode val="edge"/>
              <c:yMode val="edge"/>
              <c:x val="0.51568933128299321"/>
              <c:y val="0.933569095065982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6563656"/>
        <c:crosses val="autoZero"/>
        <c:auto val="1"/>
        <c:lblAlgn val="ctr"/>
        <c:lblOffset val="100"/>
        <c:noMultiLvlLbl val="0"/>
      </c:catAx>
      <c:valAx>
        <c:axId val="35656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Total</a:t>
                </a:r>
                <a:r>
                  <a:rPr lang="en-US" sz="1400" baseline="0" dirty="0"/>
                  <a:t> Number of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1.8193621864892168E-2"/>
              <c:y val="0.328539863133179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6565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sz="2000" dirty="0"/>
              <a:t>Car Repair</a:t>
            </a:r>
            <a:r>
              <a:rPr lang="en-US" sz="2000" baseline="0" dirty="0"/>
              <a:t> &amp; Maintenance Transactions per Month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50998121560211"/>
          <c:y val="9.224224901574804E-2"/>
          <c:w val="0.87605677887222366"/>
          <c:h val="0.77772498049358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1"/>
              <c:layout>
                <c:manualLayout>
                  <c:x val="-6.9124353936364244E-3"/>
                  <c:y val="-4.4687740978076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8EA-4B0A-A0AA-ABC72DB19F5F}"/>
                </c:ext>
              </c:extLst>
            </c:dLbl>
            <c:dLbl>
              <c:idx val="3"/>
              <c:layout>
                <c:manualLayout>
                  <c:x val="-1.6269369936629835E-2"/>
                  <c:y val="-6.781708332618761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8EA-4B0A-A0AA-ABC72DB19F5F}"/>
                </c:ext>
              </c:extLst>
            </c:dLbl>
            <c:dLbl>
              <c:idx val="4"/>
              <c:layout>
                <c:manualLayout>
                  <c:x val="-3.1935900659792113E-2"/>
                  <c:y val="-2.54132890213176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0C-47DD-BFE6-0DB6D43F3D93}"/>
                </c:ext>
              </c:extLst>
            </c:dLbl>
            <c:dLbl>
              <c:idx val="5"/>
              <c:layout>
                <c:manualLayout>
                  <c:x val="-4.3170556747735934E-2"/>
                  <c:y val="-3.69779601953732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8EA-4B0A-A0AA-ABC72DB19F5F}"/>
                </c:ext>
              </c:extLst>
            </c:dLbl>
            <c:dLbl>
              <c:idx val="6"/>
              <c:layout>
                <c:manualLayout>
                  <c:x val="-5.01282101885938E-3"/>
                  <c:y val="-2.155839862996595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0C-47DD-BFE6-0DB6D43F3D93}"/>
                </c:ext>
              </c:extLst>
            </c:dLbl>
            <c:dLbl>
              <c:idx val="7"/>
              <c:layout>
                <c:manualLayout>
                  <c:x val="-2.0947837208126582E-2"/>
                  <c:y val="-6.20347477391599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EA-4B0A-A0AA-ABC72DB19F5F}"/>
                </c:ext>
              </c:extLst>
            </c:dLbl>
            <c:dLbl>
              <c:idx val="8"/>
              <c:layout>
                <c:manualLayout>
                  <c:x val="-4.8552316086395438E-2"/>
                  <c:y val="-2.92681794126695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9B-4918-956C-14096D5C8FE8}"/>
                </c:ext>
              </c:extLst>
            </c:dLbl>
            <c:dLbl>
              <c:idx val="10"/>
              <c:layout>
                <c:manualLayout>
                  <c:x val="-1.559677908661217E-2"/>
                  <c:y val="-4.27602957824008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9B-4918-956C-14096D5C8FE8}"/>
                </c:ext>
              </c:extLst>
            </c:dLbl>
            <c:dLbl>
              <c:idx val="11"/>
              <c:layout>
                <c:manualLayout>
                  <c:x val="7.4087598337797033E-3"/>
                  <c:y val="-2.3485843825641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9B-4918-956C-14096D5C8FE8}"/>
                </c:ext>
              </c:extLst>
            </c:dLbl>
            <c:dLbl>
              <c:idx val="12"/>
              <c:layout>
                <c:manualLayout>
                  <c:x val="-2.6654503769805139E-2"/>
                  <c:y val="2.85551764576076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9B-4918-956C-14096D5C8FE8}"/>
                </c:ext>
              </c:extLst>
            </c:dLbl>
            <c:dLbl>
              <c:idx val="15"/>
              <c:layout>
                <c:manualLayout>
                  <c:x val="-3.540146324515513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9B-4918-956C-14096D5C8FE8}"/>
                </c:ext>
              </c:extLst>
            </c:dLbl>
            <c:dLbl>
              <c:idx val="16"/>
              <c:layout>
                <c:manualLayout>
                  <c:x val="-4.756691453214972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F9B-4918-956C-14096D5C8FE8}"/>
                </c:ext>
              </c:extLst>
            </c:dLbl>
            <c:dLbl>
              <c:idx val="17"/>
              <c:layout>
                <c:manualLayout>
                  <c:x val="-4.7566914532148835E-3"/>
                  <c:y val="-3.3123069804021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F9B-4918-956C-14096D5C8FE8}"/>
                </c:ext>
              </c:extLst>
            </c:dLbl>
            <c:dLbl>
              <c:idx val="18"/>
              <c:layout>
                <c:manualLayout>
                  <c:x val="-6.7829575246620998E-4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F9B-4918-956C-14096D5C8F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5362</c:v>
                </c:pt>
                <c:pt idx="1">
                  <c:v>3850</c:v>
                </c:pt>
                <c:pt idx="2">
                  <c:v>3695</c:v>
                </c:pt>
                <c:pt idx="3">
                  <c:v>1789</c:v>
                </c:pt>
                <c:pt idx="4">
                  <c:v>2699</c:v>
                </c:pt>
                <c:pt idx="5">
                  <c:v>2761</c:v>
                </c:pt>
                <c:pt idx="6">
                  <c:v>4000</c:v>
                </c:pt>
                <c:pt idx="7">
                  <c:v>3006</c:v>
                </c:pt>
                <c:pt idx="8">
                  <c:v>3162</c:v>
                </c:pt>
                <c:pt idx="9">
                  <c:v>3394</c:v>
                </c:pt>
                <c:pt idx="10">
                  <c:v>3402</c:v>
                </c:pt>
                <c:pt idx="11">
                  <c:v>3367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C-47DD-BFE6-0DB6D43F3D9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56562480"/>
        <c:axId val="355833000"/>
      </c:lineChart>
      <c:catAx>
        <c:axId val="356562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Month</a:t>
                </a:r>
              </a:p>
            </c:rich>
          </c:tx>
          <c:layout>
            <c:manualLayout>
              <c:xMode val="edge"/>
              <c:yMode val="edge"/>
              <c:x val="0.51568933128299321"/>
              <c:y val="0.933569095065982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3000"/>
        <c:crosses val="autoZero"/>
        <c:auto val="1"/>
        <c:lblAlgn val="ctr"/>
        <c:lblOffset val="100"/>
        <c:tickMarkSkip val="2"/>
        <c:noMultiLvlLbl val="0"/>
      </c:catAx>
      <c:valAx>
        <c:axId val="355833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baseline="0" dirty="0"/>
                  <a:t>Total Number of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1.8193621864892168E-2"/>
              <c:y val="0.328539863133179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6562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1D2B4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r>
              <a:rPr lang="en-US" sz="1600" dirty="0"/>
              <a:t>Top 10 Car Make with the Most</a:t>
            </a:r>
            <a:r>
              <a:rPr lang="en-US" sz="1600" baseline="0" dirty="0"/>
              <a:t> </a:t>
            </a:r>
            <a:r>
              <a:rPr lang="en-US" sz="1600" dirty="0"/>
              <a:t>Number of Transactions</a:t>
            </a:r>
          </a:p>
        </c:rich>
      </c:tx>
      <c:layout>
        <c:manualLayout>
          <c:xMode val="edge"/>
          <c:yMode val="edge"/>
          <c:x val="0.22728594736468752"/>
          <c:y val="3.23368499359907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1D2B42"/>
              </a:solidFill>
              <a:latin typeface="HK Grotesk Light" panose="00000400000000000000" pitchFamily="50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286859522994409"/>
          <c:y val="7.6848934492658741E-2"/>
          <c:w val="0.81494541443189161"/>
          <c:h val="0.8087495861689554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Unique Car Make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Pt>
            <c:idx val="9"/>
            <c:invertIfNegative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611-4A8D-A878-3D2ECF0925C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rgbClr val="1D2B42"/>
                    </a:solidFill>
                    <a:latin typeface="HK Grotesk Light" panose="000004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Suzuki</c:v>
                </c:pt>
                <c:pt idx="1">
                  <c:v>Isuzu</c:v>
                </c:pt>
                <c:pt idx="2">
                  <c:v>Mazda</c:v>
                </c:pt>
                <c:pt idx="3">
                  <c:v>Nissan</c:v>
                </c:pt>
                <c:pt idx="4">
                  <c:v>Chevrolet</c:v>
                </c:pt>
                <c:pt idx="5">
                  <c:v>Hyundai</c:v>
                </c:pt>
                <c:pt idx="6">
                  <c:v>Ford</c:v>
                </c:pt>
                <c:pt idx="7">
                  <c:v>Honda</c:v>
                </c:pt>
                <c:pt idx="8">
                  <c:v>Mitsubishi</c:v>
                </c:pt>
                <c:pt idx="9">
                  <c:v>Toyota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116</c:v>
                </c:pt>
                <c:pt idx="1">
                  <c:v>130</c:v>
                </c:pt>
                <c:pt idx="2">
                  <c:v>146</c:v>
                </c:pt>
                <c:pt idx="3">
                  <c:v>178</c:v>
                </c:pt>
                <c:pt idx="4">
                  <c:v>202</c:v>
                </c:pt>
                <c:pt idx="5">
                  <c:v>496</c:v>
                </c:pt>
                <c:pt idx="6">
                  <c:v>605</c:v>
                </c:pt>
                <c:pt idx="7">
                  <c:v>658</c:v>
                </c:pt>
                <c:pt idx="8">
                  <c:v>846</c:v>
                </c:pt>
                <c:pt idx="9">
                  <c:v>2093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65-4868-A738-8BBF20F7F7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Number of Transactions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1" i="0" u="none" strike="noStrike" kern="1200" baseline="0">
                    <a:solidFill>
                      <a:srgbClr val="1D2B42"/>
                    </a:solidFill>
                    <a:latin typeface="HK Grotesk Light" panose="000004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Suzuki</c:v>
                </c:pt>
                <c:pt idx="1">
                  <c:v>Isuzu</c:v>
                </c:pt>
                <c:pt idx="2">
                  <c:v>Mazda</c:v>
                </c:pt>
                <c:pt idx="3">
                  <c:v>Nissan</c:v>
                </c:pt>
                <c:pt idx="4">
                  <c:v>Chevrolet</c:v>
                </c:pt>
                <c:pt idx="5">
                  <c:v>Hyundai</c:v>
                </c:pt>
                <c:pt idx="6">
                  <c:v>Ford</c:v>
                </c:pt>
                <c:pt idx="7">
                  <c:v>Honda</c:v>
                </c:pt>
                <c:pt idx="8">
                  <c:v>Mitsubishi</c:v>
                </c:pt>
                <c:pt idx="9">
                  <c:v>Toyota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821</c:v>
                </c:pt>
                <c:pt idx="1">
                  <c:v>996</c:v>
                </c:pt>
                <c:pt idx="2">
                  <c:v>1023</c:v>
                </c:pt>
                <c:pt idx="3">
                  <c:v>1085</c:v>
                </c:pt>
                <c:pt idx="4">
                  <c:v>1229</c:v>
                </c:pt>
                <c:pt idx="5">
                  <c:v>3611</c:v>
                </c:pt>
                <c:pt idx="6">
                  <c:v>4194</c:v>
                </c:pt>
                <c:pt idx="7">
                  <c:v>4816</c:v>
                </c:pt>
                <c:pt idx="8">
                  <c:v>6371</c:v>
                </c:pt>
                <c:pt idx="9">
                  <c:v>14870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01F-4C29-81C2-8A6744AF51C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582954864"/>
        <c:axId val="582955256"/>
      </c:barChart>
      <c:catAx>
        <c:axId val="5829548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rgbClr val="1D2B42"/>
                    </a:solidFill>
                    <a:latin typeface="HK Grotesk Light" panose="00000400000000000000" pitchFamily="50" charset="0"/>
                    <a:ea typeface="+mn-ea"/>
                    <a:cs typeface="+mn-cs"/>
                  </a:defRPr>
                </a:pPr>
                <a:r>
                  <a:rPr lang="en-US" sz="1500"/>
                  <a:t>Car Make</a:t>
                </a:r>
              </a:p>
            </c:rich>
          </c:tx>
          <c:layout>
            <c:manualLayout>
              <c:xMode val="edge"/>
              <c:yMode val="edge"/>
              <c:x val="4.1174920702479753E-3"/>
              <c:y val="0.438109214878662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1" i="0" u="none" strike="noStrike" kern="1200" baseline="0">
                  <a:solidFill>
                    <a:srgbClr val="1D2B42"/>
                  </a:solidFill>
                  <a:latin typeface="HK Grotesk Light" panose="00000400000000000000" pitchFamily="50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1" i="0" u="none" strike="noStrike" kern="1200" baseline="0">
                <a:solidFill>
                  <a:srgbClr val="1D2B4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endParaRPr lang="en-US"/>
          </a:p>
        </c:txPr>
        <c:crossAx val="582955256"/>
        <c:crosses val="autoZero"/>
        <c:auto val="1"/>
        <c:lblAlgn val="ctr"/>
        <c:lblOffset val="100"/>
        <c:noMultiLvlLbl val="0"/>
      </c:catAx>
      <c:valAx>
        <c:axId val="582955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1D2B42"/>
                    </a:solidFill>
                    <a:latin typeface="HK Grotesk Light" panose="00000400000000000000" pitchFamily="50" charset="0"/>
                    <a:ea typeface="+mn-ea"/>
                    <a:cs typeface="+mn-cs"/>
                  </a:defRPr>
                </a:pPr>
                <a:r>
                  <a:rPr lang="en-US" sz="1600"/>
                  <a:t>Number of Transactions</a:t>
                </a:r>
              </a:p>
            </c:rich>
          </c:tx>
          <c:layout>
            <c:manualLayout>
              <c:xMode val="edge"/>
              <c:yMode val="edge"/>
              <c:x val="0.44788627772879741"/>
              <c:y val="0.943860688351526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1D2B42"/>
                  </a:solidFill>
                  <a:latin typeface="HK Grotesk Light" panose="00000400000000000000" pitchFamily="50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1D2B4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endParaRPr lang="en-US"/>
          </a:p>
        </c:txPr>
        <c:crossAx val="582954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rgbClr val="1D2B42"/>
              </a:solidFill>
              <a:latin typeface="HK Grotesk Light" panose="00000400000000000000" pitchFamily="50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rgbClr val="1D2B42"/>
          </a:solidFill>
          <a:latin typeface="HK Grotesk Light" panose="00000400000000000000" pitchFamily="50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384559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>
                <a:solidFill>
                  <a:srgbClr val="384559"/>
                </a:solidFill>
              </a:rPr>
              <a:t>Average Repair and Maintenance Cost per Car Make</a:t>
            </a:r>
          </a:p>
        </c:rich>
      </c:tx>
      <c:layout>
        <c:manualLayout>
          <c:xMode val="edge"/>
          <c:yMode val="edge"/>
          <c:x val="0.2329438487778811"/>
          <c:y val="2.56186532346924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384559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rgbClr val="384559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Suzuki</c:v>
                </c:pt>
                <c:pt idx="1">
                  <c:v>Honda</c:v>
                </c:pt>
                <c:pt idx="2">
                  <c:v>Mitsubishi</c:v>
                </c:pt>
                <c:pt idx="3">
                  <c:v>Mazda</c:v>
                </c:pt>
                <c:pt idx="4">
                  <c:v>Isuzu</c:v>
                </c:pt>
                <c:pt idx="5">
                  <c:v>Toyota</c:v>
                </c:pt>
                <c:pt idx="6">
                  <c:v>Hyundai</c:v>
                </c:pt>
                <c:pt idx="7">
                  <c:v>Nissan</c:v>
                </c:pt>
                <c:pt idx="8">
                  <c:v>Chevrolet</c:v>
                </c:pt>
                <c:pt idx="9">
                  <c:v>Ford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933.26</c:v>
                </c:pt>
                <c:pt idx="1">
                  <c:v>1273.29</c:v>
                </c:pt>
                <c:pt idx="2">
                  <c:v>1348.1</c:v>
                </c:pt>
                <c:pt idx="3">
                  <c:v>1711.84</c:v>
                </c:pt>
                <c:pt idx="4">
                  <c:v>1650.71</c:v>
                </c:pt>
                <c:pt idx="5">
                  <c:v>1846.21</c:v>
                </c:pt>
                <c:pt idx="6">
                  <c:v>1986.69</c:v>
                </c:pt>
                <c:pt idx="7">
                  <c:v>2098.67</c:v>
                </c:pt>
                <c:pt idx="8">
                  <c:v>2249.3200000000002</c:v>
                </c:pt>
                <c:pt idx="9">
                  <c:v>2252.67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7-49AE-8EE5-786386BDB5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88707792"/>
        <c:axId val="288704656"/>
      </c:barChart>
      <c:catAx>
        <c:axId val="2887077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384559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b="1" dirty="0">
                    <a:solidFill>
                      <a:srgbClr val="384559"/>
                    </a:solidFill>
                  </a:rPr>
                  <a:t>Car Make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384559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384559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8704656"/>
        <c:crosses val="autoZero"/>
        <c:auto val="1"/>
        <c:lblAlgn val="ctr"/>
        <c:lblOffset val="100"/>
        <c:noMultiLvlLbl val="0"/>
      </c:catAx>
      <c:valAx>
        <c:axId val="288704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384559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rgbClr val="384559"/>
                    </a:solidFill>
                  </a:rPr>
                  <a:t>Service Cost (Philippine</a:t>
                </a:r>
                <a:r>
                  <a:rPr lang="en-US" sz="1600" baseline="0" dirty="0">
                    <a:solidFill>
                      <a:srgbClr val="384559"/>
                    </a:solidFill>
                  </a:rPr>
                  <a:t> Peso)</a:t>
                </a:r>
                <a:endParaRPr lang="en-US" sz="1600" dirty="0">
                  <a:solidFill>
                    <a:srgbClr val="384559"/>
                  </a:solidFill>
                </a:endParaRPr>
              </a:p>
            </c:rich>
          </c:tx>
          <c:layout>
            <c:manualLayout>
              <c:xMode val="edge"/>
              <c:yMode val="edge"/>
              <c:x val="0.49019745297631234"/>
              <c:y val="0.950004212879681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384559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384559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8707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384559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dirty="0">
                <a:solidFill>
                  <a:srgbClr val="384559"/>
                </a:solidFill>
              </a:rPr>
              <a:t>Most Popular Car</a:t>
            </a:r>
            <a:r>
              <a:rPr lang="en-US" baseline="0" dirty="0">
                <a:solidFill>
                  <a:srgbClr val="384559"/>
                </a:solidFill>
              </a:rPr>
              <a:t> Repair &amp; Maintenance Services</a:t>
            </a:r>
            <a:endParaRPr lang="en-US" dirty="0">
              <a:solidFill>
                <a:srgbClr val="384559"/>
              </a:solidFill>
            </a:endParaRPr>
          </a:p>
        </c:rich>
      </c:tx>
      <c:layout>
        <c:manualLayout>
          <c:xMode val="edge"/>
          <c:yMode val="edge"/>
          <c:x val="0.27596768968025814"/>
          <c:y val="7.863868389777317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384559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824488744872887"/>
          <c:y val="8.9744112946761143E-2"/>
          <c:w val="0.69544064018779184"/>
          <c:h val="0.7924297888299879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2">
                        <a:lumMod val="75000"/>
                      </a:schemeClr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Drive Train</c:v>
                </c:pt>
                <c:pt idx="1">
                  <c:v>Batteries</c:v>
                </c:pt>
                <c:pt idx="2">
                  <c:v>Accessories</c:v>
                </c:pt>
                <c:pt idx="3">
                  <c:v>Driveability</c:v>
                </c:pt>
                <c:pt idx="4">
                  <c:v>Electrical Components</c:v>
                </c:pt>
                <c:pt idx="5">
                  <c:v>Tires &amp; Wheels</c:v>
                </c:pt>
                <c:pt idx="6">
                  <c:v>Cooling System</c:v>
                </c:pt>
                <c:pt idx="7">
                  <c:v>HVAC</c:v>
                </c:pt>
                <c:pt idx="8">
                  <c:v>Transmission &amp; Clutch</c:v>
                </c:pt>
                <c:pt idx="9">
                  <c:v>Engine</c:v>
                </c:pt>
                <c:pt idx="10">
                  <c:v>Brakes</c:v>
                </c:pt>
                <c:pt idx="11">
                  <c:v>Steering &amp; Suspension</c:v>
                </c:pt>
                <c:pt idx="12">
                  <c:v>Oil, Lube, PMS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104</c:v>
                </c:pt>
                <c:pt idx="1">
                  <c:v>132</c:v>
                </c:pt>
                <c:pt idx="2">
                  <c:v>147</c:v>
                </c:pt>
                <c:pt idx="3">
                  <c:v>324</c:v>
                </c:pt>
                <c:pt idx="4">
                  <c:v>336</c:v>
                </c:pt>
                <c:pt idx="5">
                  <c:v>372</c:v>
                </c:pt>
                <c:pt idx="6">
                  <c:v>397</c:v>
                </c:pt>
                <c:pt idx="7">
                  <c:v>531</c:v>
                </c:pt>
                <c:pt idx="8">
                  <c:v>607</c:v>
                </c:pt>
                <c:pt idx="9">
                  <c:v>648</c:v>
                </c:pt>
                <c:pt idx="10">
                  <c:v>719</c:v>
                </c:pt>
                <c:pt idx="11">
                  <c:v>1081</c:v>
                </c:pt>
                <c:pt idx="12">
                  <c:v>10147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7-49AE-8EE5-786386BDB5E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582955648"/>
        <c:axId val="582957216"/>
      </c:barChart>
      <c:catAx>
        <c:axId val="5829556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384559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b="1" dirty="0">
                    <a:solidFill>
                      <a:srgbClr val="384559"/>
                    </a:solidFill>
                  </a:rPr>
                  <a:t>Service Category</a:t>
                </a:r>
              </a:p>
            </c:rich>
          </c:tx>
          <c:layout>
            <c:manualLayout>
              <c:xMode val="edge"/>
              <c:yMode val="edge"/>
              <c:x val="7.9598247378700766E-3"/>
              <c:y val="0.340065706112003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384559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384559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582957216"/>
        <c:crosses val="autoZero"/>
        <c:auto val="1"/>
        <c:lblAlgn val="ctr"/>
        <c:lblOffset val="100"/>
        <c:noMultiLvlLbl val="0"/>
      </c:catAx>
      <c:valAx>
        <c:axId val="5829572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baseline="0" dirty="0"/>
                  <a:t>Number of Transactions</a:t>
                </a:r>
                <a:endParaRPr lang="en-US" sz="1600" dirty="0"/>
              </a:p>
            </c:rich>
          </c:tx>
          <c:layout>
            <c:manualLayout>
              <c:xMode val="edge"/>
              <c:yMode val="edge"/>
              <c:x val="0.45496689321608019"/>
              <c:y val="0.948014851780601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rgbClr val="384559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582955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baseline="0">
                <a:solidFill>
                  <a:srgbClr val="1F3B73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/>
              <a:t>Service Categories Cluster</a:t>
            </a:r>
          </a:p>
        </c:rich>
      </c:tx>
      <c:layout>
        <c:manualLayout>
          <c:xMode val="edge"/>
          <c:yMode val="edge"/>
          <c:x val="0.42344774055185597"/>
          <c:y val="1.7447496285789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baseline="0">
              <a:solidFill>
                <a:srgbClr val="1F3B73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3524966627328832"/>
          <c:y val="9.539999565627541E-2"/>
          <c:w val="0.54489981749824268"/>
          <c:h val="0.7820506283134670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1F3B73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Sheet1!$A$2:$A$18</c:f>
              <c:strCache>
                <c:ptCount val="17"/>
                <c:pt idx="0">
                  <c:v>Batteries</c:v>
                </c:pt>
                <c:pt idx="1">
                  <c:v>Drive Train (Final Drive, Transaxle, Differential &amp; Transfer Case)</c:v>
                </c:pt>
                <c:pt idx="2">
                  <c:v>Accessories (Gauges, Power Accessories, Vision &amp; Air Bag)</c:v>
                </c:pt>
                <c:pt idx="3">
                  <c:v>Fuel Filter / Air Filter</c:v>
                </c:pt>
                <c:pt idx="4">
                  <c:v>Driveability (Fuel, Ignition &amp; Emission Systems)</c:v>
                </c:pt>
                <c:pt idx="5">
                  <c:v>Tires &amp; Wheels</c:v>
                </c:pt>
                <c:pt idx="6">
                  <c:v>Cooling System</c:v>
                </c:pt>
                <c:pt idx="7">
                  <c:v>Engine Oil / Oil Filter</c:v>
                </c:pt>
                <c:pt idx="8">
                  <c:v>Electrical (Belts, Lighting, Starting &amp; Charging Systems)</c:v>
                </c:pt>
                <c:pt idx="9">
                  <c:v>Complete Vehicle Inspection</c:v>
                </c:pt>
                <c:pt idx="10">
                  <c:v>Transmission &amp; Clutch</c:v>
                </c:pt>
                <c:pt idx="11">
                  <c:v>Engine</c:v>
                </c:pt>
                <c:pt idx="12">
                  <c:v>HVAC (Heating, Ventilation &amp; Air Conditioning)</c:v>
                </c:pt>
                <c:pt idx="13">
                  <c:v>Brakes</c:v>
                </c:pt>
                <c:pt idx="14">
                  <c:v>Major Preventive Maintenance Service</c:v>
                </c:pt>
                <c:pt idx="15">
                  <c:v>Change Oil</c:v>
                </c:pt>
                <c:pt idx="16">
                  <c:v>Minor Preventive Maintenance Service</c:v>
                </c:pt>
              </c:strCache>
            </c:strRef>
          </c:cat>
          <c:val>
            <c:numRef>
              <c:f>Sheet1!$B$2:$B$18</c:f>
              <c:numCache>
                <c:formatCode>0%</c:formatCode>
                <c:ptCount val="17"/>
                <c:pt idx="0">
                  <c:v>6.3099999999999996E-3</c:v>
                </c:pt>
                <c:pt idx="1">
                  <c:v>6.9969999999999997E-3</c:v>
                </c:pt>
                <c:pt idx="2">
                  <c:v>1.0527999999999999E-2</c:v>
                </c:pt>
                <c:pt idx="3">
                  <c:v>1.9127000000000002E-2</c:v>
                </c:pt>
                <c:pt idx="4">
                  <c:v>2.6026000000000001E-2</c:v>
                </c:pt>
                <c:pt idx="5">
                  <c:v>2.6058999999999999E-2</c:v>
                </c:pt>
                <c:pt idx="6">
                  <c:v>2.7039000000000001E-2</c:v>
                </c:pt>
                <c:pt idx="7">
                  <c:v>2.8315E-2</c:v>
                </c:pt>
                <c:pt idx="8">
                  <c:v>3.0636E-2</c:v>
                </c:pt>
                <c:pt idx="9">
                  <c:v>4.1621999999999999E-2</c:v>
                </c:pt>
                <c:pt idx="10">
                  <c:v>4.5545000000000002E-2</c:v>
                </c:pt>
                <c:pt idx="11">
                  <c:v>4.6852999999999999E-2</c:v>
                </c:pt>
                <c:pt idx="12">
                  <c:v>4.8225999999999998E-2</c:v>
                </c:pt>
                <c:pt idx="13">
                  <c:v>7.9908000000000007E-2</c:v>
                </c:pt>
                <c:pt idx="14">
                  <c:v>0.130521</c:v>
                </c:pt>
                <c:pt idx="15">
                  <c:v>0.136439</c:v>
                </c:pt>
                <c:pt idx="16">
                  <c:v>0.28984799999999999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7-49AE-8EE5-786386BDB5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88707792"/>
        <c:axId val="288704656"/>
      </c:barChart>
      <c:catAx>
        <c:axId val="2887077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1F3B73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/>
                  <a:t>Service Category</a:t>
                </a:r>
              </a:p>
            </c:rich>
          </c:tx>
          <c:layout>
            <c:manualLayout>
              <c:xMode val="edge"/>
              <c:yMode val="edge"/>
              <c:x val="1.5874019283740957E-2"/>
              <c:y val="0.361558729831976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1F3B73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1F3B73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8704656"/>
        <c:crosses val="autoZero"/>
        <c:auto val="1"/>
        <c:lblAlgn val="ctr"/>
        <c:lblOffset val="100"/>
        <c:noMultiLvlLbl val="0"/>
      </c:catAx>
      <c:valAx>
        <c:axId val="288704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1F3B73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/>
                  <a:t>% Contribution</a:t>
                </a:r>
              </a:p>
            </c:rich>
          </c:tx>
          <c:layout>
            <c:manualLayout>
              <c:xMode val="edge"/>
              <c:yMode val="edge"/>
              <c:x val="0.49019745297631234"/>
              <c:y val="0.950004212879681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1F3B73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1F3B73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8707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rgbClr val="1F3B73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dirty="0"/>
              <a:t>Number of Service Transactions per Mileage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664267335586022E-2"/>
          <c:y val="7.3960304551221254E-2"/>
          <c:w val="0.91872840504987041"/>
          <c:h val="0.793066276828125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Oil, Lube &amp; Preventive Maintenance Service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Sheet1!$B$2:$B$22</c:f>
            </c:numRef>
          </c:val>
          <c:smooth val="0"/>
          <c:extLst>
            <c:ext xmlns:c16="http://schemas.microsoft.com/office/drawing/2014/chart" uri="{C3380CC4-5D6E-409C-BE32-E72D297353CC}">
              <c16:uniqueId val="{00000000-6B9F-44C8-8295-0C6A0FF8B1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Minor Preventive Maintenance Service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25</c:v>
                </c:pt>
                <c:pt idx="1">
                  <c:v>105</c:v>
                </c:pt>
                <c:pt idx="2">
                  <c:v>127</c:v>
                </c:pt>
                <c:pt idx="3">
                  <c:v>120</c:v>
                </c:pt>
                <c:pt idx="4">
                  <c:v>65</c:v>
                </c:pt>
                <c:pt idx="5">
                  <c:v>95</c:v>
                </c:pt>
                <c:pt idx="6">
                  <c:v>84</c:v>
                </c:pt>
                <c:pt idx="7">
                  <c:v>61</c:v>
                </c:pt>
                <c:pt idx="8">
                  <c:v>19</c:v>
                </c:pt>
                <c:pt idx="9">
                  <c:v>40</c:v>
                </c:pt>
                <c:pt idx="10">
                  <c:v>31</c:v>
                </c:pt>
                <c:pt idx="11">
                  <c:v>16</c:v>
                </c:pt>
                <c:pt idx="12">
                  <c:v>12</c:v>
                </c:pt>
                <c:pt idx="13">
                  <c:v>10</c:v>
                </c:pt>
                <c:pt idx="14">
                  <c:v>10</c:v>
                </c:pt>
                <c:pt idx="15">
                  <c:v>6</c:v>
                </c:pt>
                <c:pt idx="16">
                  <c:v>3</c:v>
                </c:pt>
                <c:pt idx="17">
                  <c:v>5</c:v>
                </c:pt>
                <c:pt idx="18">
                  <c:v>2</c:v>
                </c:pt>
                <c:pt idx="19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90-4559-B933-AD852237DD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Change Oil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25</c:v>
                </c:pt>
                <c:pt idx="1">
                  <c:v>65</c:v>
                </c:pt>
                <c:pt idx="2">
                  <c:v>69</c:v>
                </c:pt>
                <c:pt idx="3">
                  <c:v>65</c:v>
                </c:pt>
                <c:pt idx="4">
                  <c:v>55</c:v>
                </c:pt>
                <c:pt idx="5">
                  <c:v>62</c:v>
                </c:pt>
                <c:pt idx="6">
                  <c:v>44</c:v>
                </c:pt>
                <c:pt idx="7">
                  <c:v>36</c:v>
                </c:pt>
                <c:pt idx="8">
                  <c:v>34</c:v>
                </c:pt>
                <c:pt idx="9">
                  <c:v>22</c:v>
                </c:pt>
                <c:pt idx="10">
                  <c:v>24</c:v>
                </c:pt>
                <c:pt idx="11">
                  <c:v>14</c:v>
                </c:pt>
                <c:pt idx="12">
                  <c:v>20</c:v>
                </c:pt>
                <c:pt idx="13">
                  <c:v>13</c:v>
                </c:pt>
                <c:pt idx="14">
                  <c:v>9</c:v>
                </c:pt>
                <c:pt idx="15">
                  <c:v>11</c:v>
                </c:pt>
                <c:pt idx="16">
                  <c:v>11</c:v>
                </c:pt>
                <c:pt idx="17">
                  <c:v>7</c:v>
                </c:pt>
                <c:pt idx="18">
                  <c:v>5</c:v>
                </c:pt>
                <c:pt idx="19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590-4559-B933-AD852237DD0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Major Preventive Maintenance Service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Sheet1!$E$2:$E$22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40</c:v>
                </c:pt>
                <c:pt idx="4">
                  <c:v>91</c:v>
                </c:pt>
                <c:pt idx="5">
                  <c:v>13</c:v>
                </c:pt>
                <c:pt idx="6">
                  <c:v>19</c:v>
                </c:pt>
                <c:pt idx="7">
                  <c:v>29</c:v>
                </c:pt>
                <c:pt idx="8">
                  <c:v>37</c:v>
                </c:pt>
                <c:pt idx="9">
                  <c:v>9</c:v>
                </c:pt>
                <c:pt idx="10">
                  <c:v>21</c:v>
                </c:pt>
                <c:pt idx="11">
                  <c:v>10</c:v>
                </c:pt>
                <c:pt idx="12">
                  <c:v>12</c:v>
                </c:pt>
                <c:pt idx="13">
                  <c:v>7</c:v>
                </c:pt>
                <c:pt idx="14">
                  <c:v>6</c:v>
                </c:pt>
                <c:pt idx="15">
                  <c:v>2</c:v>
                </c:pt>
                <c:pt idx="16">
                  <c:v>3</c:v>
                </c:pt>
                <c:pt idx="17">
                  <c:v>4</c:v>
                </c:pt>
                <c:pt idx="18">
                  <c:v>2</c:v>
                </c:pt>
                <c:pt idx="1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590-4559-B933-AD852237D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5834960"/>
        <c:axId val="355835352"/>
      </c:lineChart>
      <c:catAx>
        <c:axId val="3558349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Mileage Category</a:t>
                </a:r>
              </a:p>
            </c:rich>
          </c:tx>
          <c:layout>
            <c:manualLayout>
              <c:xMode val="edge"/>
              <c:yMode val="edge"/>
              <c:x val="0.45116259611541509"/>
              <c:y val="0.922609520088882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5352"/>
        <c:crosses val="autoZero"/>
        <c:auto val="1"/>
        <c:lblAlgn val="ctr"/>
        <c:lblOffset val="100"/>
        <c:noMultiLvlLbl val="0"/>
      </c:catAx>
      <c:valAx>
        <c:axId val="355835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Number of Transactions</a:t>
                </a:r>
              </a:p>
            </c:rich>
          </c:tx>
          <c:layout>
            <c:manualLayout>
              <c:xMode val="edge"/>
              <c:yMode val="edge"/>
              <c:x val="1.3362244588951432E-2"/>
              <c:y val="0.384255419715421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496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02060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sz="2200" dirty="0"/>
              <a:t>Cluster 1 Service Categories</a:t>
            </a:r>
            <a:r>
              <a:rPr lang="en-US" sz="2200" baseline="0" dirty="0"/>
              <a:t> Transactions per Mileage Category</a:t>
            </a:r>
            <a:endParaRPr lang="en-US" sz="2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664267335586022E-2"/>
          <c:y val="7.3960304551221254E-2"/>
          <c:w val="0.91872840504987041"/>
          <c:h val="0.793066276828125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Oil, Lube &amp; Preventive Maintenance Service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Sheet1!$B$2:$B$22</c:f>
            </c:numRef>
          </c:val>
          <c:smooth val="0"/>
          <c:extLst>
            <c:ext xmlns:c16="http://schemas.microsoft.com/office/drawing/2014/chart" uri="{C3380CC4-5D6E-409C-BE32-E72D297353CC}">
              <c16:uniqueId val="{00000000-6B9F-44C8-8295-0C6A0FF8B1C4}"/>
            </c:ext>
          </c:extLst>
        </c:ser>
        <c:ser>
          <c:idx val="4"/>
          <c:order val="1"/>
          <c:tx>
            <c:strRef>
              <c:f>Sheet1!$F$1</c:f>
              <c:strCache>
                <c:ptCount val="1"/>
                <c:pt idx="0">
                  <c:v>Brakes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Sheet1!$F$2:$F$22</c:f>
              <c:numCache>
                <c:formatCode>General</c:formatCode>
                <c:ptCount val="21"/>
                <c:pt idx="0">
                  <c:v>8</c:v>
                </c:pt>
                <c:pt idx="1">
                  <c:v>21</c:v>
                </c:pt>
                <c:pt idx="2">
                  <c:v>29</c:v>
                </c:pt>
                <c:pt idx="3">
                  <c:v>51</c:v>
                </c:pt>
                <c:pt idx="4">
                  <c:v>56</c:v>
                </c:pt>
                <c:pt idx="5">
                  <c:v>53</c:v>
                </c:pt>
                <c:pt idx="6">
                  <c:v>60</c:v>
                </c:pt>
                <c:pt idx="7">
                  <c:v>34</c:v>
                </c:pt>
                <c:pt idx="8">
                  <c:v>27</c:v>
                </c:pt>
                <c:pt idx="9">
                  <c:v>36</c:v>
                </c:pt>
                <c:pt idx="10">
                  <c:v>30</c:v>
                </c:pt>
                <c:pt idx="11">
                  <c:v>25</c:v>
                </c:pt>
                <c:pt idx="12">
                  <c:v>13</c:v>
                </c:pt>
                <c:pt idx="13">
                  <c:v>5</c:v>
                </c:pt>
                <c:pt idx="14">
                  <c:v>15</c:v>
                </c:pt>
                <c:pt idx="15">
                  <c:v>11</c:v>
                </c:pt>
                <c:pt idx="16">
                  <c:v>7</c:v>
                </c:pt>
                <c:pt idx="17">
                  <c:v>4</c:v>
                </c:pt>
                <c:pt idx="18">
                  <c:v>8</c:v>
                </c:pt>
                <c:pt idx="1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590-4559-B933-AD852237DD0A}"/>
            </c:ext>
          </c:extLst>
        </c:ser>
        <c:ser>
          <c:idx val="5"/>
          <c:order val="2"/>
          <c:tx>
            <c:strRef>
              <c:f>Sheet1!$G$1</c:f>
              <c:strCache>
                <c:ptCount val="1"/>
                <c:pt idx="0">
                  <c:v>HVAC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Sheet1!$G$2:$G$22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10</c:v>
                </c:pt>
                <c:pt idx="3">
                  <c:v>22</c:v>
                </c:pt>
                <c:pt idx="4">
                  <c:v>19</c:v>
                </c:pt>
                <c:pt idx="5">
                  <c:v>19</c:v>
                </c:pt>
                <c:pt idx="6">
                  <c:v>27</c:v>
                </c:pt>
                <c:pt idx="7">
                  <c:v>22</c:v>
                </c:pt>
                <c:pt idx="8">
                  <c:v>16</c:v>
                </c:pt>
                <c:pt idx="9">
                  <c:v>19</c:v>
                </c:pt>
                <c:pt idx="10">
                  <c:v>11</c:v>
                </c:pt>
                <c:pt idx="11">
                  <c:v>7</c:v>
                </c:pt>
                <c:pt idx="12">
                  <c:v>8</c:v>
                </c:pt>
                <c:pt idx="13">
                  <c:v>8</c:v>
                </c:pt>
                <c:pt idx="14">
                  <c:v>11</c:v>
                </c:pt>
                <c:pt idx="15">
                  <c:v>6</c:v>
                </c:pt>
                <c:pt idx="16">
                  <c:v>3</c:v>
                </c:pt>
                <c:pt idx="17">
                  <c:v>6</c:v>
                </c:pt>
                <c:pt idx="18">
                  <c:v>1</c:v>
                </c:pt>
                <c:pt idx="19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590-4559-B933-AD852237DD0A}"/>
            </c:ext>
          </c:extLst>
        </c:ser>
        <c:ser>
          <c:idx val="6"/>
          <c:order val="3"/>
          <c:tx>
            <c:strRef>
              <c:f>Sheet1!$H$1</c:f>
              <c:strCache>
                <c:ptCount val="1"/>
                <c:pt idx="0">
                  <c:v>Engine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Sheet1!$H$2:$H$22</c:f>
              <c:numCache>
                <c:formatCode>General</c:formatCode>
                <c:ptCount val="21"/>
                <c:pt idx="0">
                  <c:v>0</c:v>
                </c:pt>
                <c:pt idx="1">
                  <c:v>2</c:v>
                </c:pt>
                <c:pt idx="2">
                  <c:v>8</c:v>
                </c:pt>
                <c:pt idx="3">
                  <c:v>7</c:v>
                </c:pt>
                <c:pt idx="4">
                  <c:v>11</c:v>
                </c:pt>
                <c:pt idx="5">
                  <c:v>12</c:v>
                </c:pt>
                <c:pt idx="6">
                  <c:v>16</c:v>
                </c:pt>
                <c:pt idx="7">
                  <c:v>29</c:v>
                </c:pt>
                <c:pt idx="8">
                  <c:v>22</c:v>
                </c:pt>
                <c:pt idx="9">
                  <c:v>22</c:v>
                </c:pt>
                <c:pt idx="10">
                  <c:v>23</c:v>
                </c:pt>
                <c:pt idx="11">
                  <c:v>16</c:v>
                </c:pt>
                <c:pt idx="12">
                  <c:v>7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4</c:v>
                </c:pt>
                <c:pt idx="17">
                  <c:v>6</c:v>
                </c:pt>
                <c:pt idx="18">
                  <c:v>1</c:v>
                </c:pt>
                <c:pt idx="19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590-4559-B933-AD852237D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5834960"/>
        <c:axId val="355835352"/>
      </c:lineChart>
      <c:catAx>
        <c:axId val="3558349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Mileage Category</a:t>
                </a:r>
              </a:p>
            </c:rich>
          </c:tx>
          <c:layout>
            <c:manualLayout>
              <c:xMode val="edge"/>
              <c:yMode val="edge"/>
              <c:x val="0.45116259611541509"/>
              <c:y val="0.922609520088882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5352"/>
        <c:crosses val="autoZero"/>
        <c:auto val="1"/>
        <c:lblAlgn val="ctr"/>
        <c:lblOffset val="100"/>
        <c:noMultiLvlLbl val="0"/>
      </c:catAx>
      <c:valAx>
        <c:axId val="355835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Number of Transactions</a:t>
                </a:r>
              </a:p>
            </c:rich>
          </c:tx>
          <c:layout>
            <c:manualLayout>
              <c:xMode val="edge"/>
              <c:yMode val="edge"/>
              <c:x val="1.3362244588951432E-2"/>
              <c:y val="0.384255419715421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496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02060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sz="2200" b="1" i="0" baseline="0" dirty="0">
                <a:effectLst/>
              </a:rPr>
              <a:t>Cluster 2 Service Categories Transactions per Mileage Category</a:t>
            </a:r>
            <a:endParaRPr lang="en-US" sz="22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664267335586022E-2"/>
          <c:y val="7.3960304551221254E-2"/>
          <c:w val="0.91872840504987041"/>
          <c:h val="0.793066276828125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Oil, Lube &amp; Preventive Maintenance Service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Sheet1!$B$2:$B$21</c:f>
            </c:numRef>
          </c:val>
          <c:smooth val="0"/>
          <c:extLst>
            <c:ext xmlns:c16="http://schemas.microsoft.com/office/drawing/2014/chart" uri="{C3380CC4-5D6E-409C-BE32-E72D297353CC}">
              <c16:uniqueId val="{00000000-6B9F-44C8-8295-0C6A0FF8B1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Engine Oil / Oil Filter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</c:v>
                </c:pt>
                <c:pt idx="1">
                  <c:v>11</c:v>
                </c:pt>
                <c:pt idx="2">
                  <c:v>27</c:v>
                </c:pt>
                <c:pt idx="3">
                  <c:v>24</c:v>
                </c:pt>
                <c:pt idx="4">
                  <c:v>34</c:v>
                </c:pt>
                <c:pt idx="5">
                  <c:v>21</c:v>
                </c:pt>
                <c:pt idx="6">
                  <c:v>11</c:v>
                </c:pt>
                <c:pt idx="7">
                  <c:v>10</c:v>
                </c:pt>
                <c:pt idx="8">
                  <c:v>11</c:v>
                </c:pt>
                <c:pt idx="9">
                  <c:v>4</c:v>
                </c:pt>
                <c:pt idx="10">
                  <c:v>3</c:v>
                </c:pt>
                <c:pt idx="11">
                  <c:v>6</c:v>
                </c:pt>
                <c:pt idx="12">
                  <c:v>4</c:v>
                </c:pt>
                <c:pt idx="13">
                  <c:v>2</c:v>
                </c:pt>
                <c:pt idx="14">
                  <c:v>1</c:v>
                </c:pt>
                <c:pt idx="15">
                  <c:v>3</c:v>
                </c:pt>
                <c:pt idx="16">
                  <c:v>4</c:v>
                </c:pt>
                <c:pt idx="17">
                  <c:v>2</c:v>
                </c:pt>
                <c:pt idx="18">
                  <c:v>3</c:v>
                </c:pt>
                <c:pt idx="1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90-4559-B933-AD852237DD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Cooling System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4</c:v>
                </c:pt>
                <c:pt idx="3">
                  <c:v>8</c:v>
                </c:pt>
                <c:pt idx="4">
                  <c:v>19</c:v>
                </c:pt>
                <c:pt idx="5">
                  <c:v>19</c:v>
                </c:pt>
                <c:pt idx="6">
                  <c:v>14</c:v>
                </c:pt>
                <c:pt idx="7">
                  <c:v>14</c:v>
                </c:pt>
                <c:pt idx="8">
                  <c:v>8</c:v>
                </c:pt>
                <c:pt idx="9">
                  <c:v>12</c:v>
                </c:pt>
                <c:pt idx="10">
                  <c:v>11</c:v>
                </c:pt>
                <c:pt idx="11">
                  <c:v>9</c:v>
                </c:pt>
                <c:pt idx="12">
                  <c:v>9</c:v>
                </c:pt>
                <c:pt idx="13">
                  <c:v>5</c:v>
                </c:pt>
                <c:pt idx="14">
                  <c:v>7</c:v>
                </c:pt>
                <c:pt idx="15">
                  <c:v>6</c:v>
                </c:pt>
                <c:pt idx="16">
                  <c:v>6</c:v>
                </c:pt>
                <c:pt idx="17">
                  <c:v>3</c:v>
                </c:pt>
                <c:pt idx="18">
                  <c:v>3</c:v>
                </c:pt>
                <c:pt idx="19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590-4559-B933-AD852237DD0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Tires &amp; Wheels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Sheet1!$E$2:$E$21</c:f>
              <c:numCache>
                <c:formatCode>General</c:formatCode>
                <c:ptCount val="20"/>
                <c:pt idx="0">
                  <c:v>3</c:v>
                </c:pt>
                <c:pt idx="1">
                  <c:v>13</c:v>
                </c:pt>
                <c:pt idx="2">
                  <c:v>28</c:v>
                </c:pt>
                <c:pt idx="3">
                  <c:v>32</c:v>
                </c:pt>
                <c:pt idx="4">
                  <c:v>31</c:v>
                </c:pt>
                <c:pt idx="5">
                  <c:v>27</c:v>
                </c:pt>
                <c:pt idx="6">
                  <c:v>14</c:v>
                </c:pt>
                <c:pt idx="7">
                  <c:v>14</c:v>
                </c:pt>
                <c:pt idx="8">
                  <c:v>13</c:v>
                </c:pt>
                <c:pt idx="9">
                  <c:v>9</c:v>
                </c:pt>
                <c:pt idx="10">
                  <c:v>15</c:v>
                </c:pt>
                <c:pt idx="11">
                  <c:v>6</c:v>
                </c:pt>
                <c:pt idx="12">
                  <c:v>4</c:v>
                </c:pt>
                <c:pt idx="13">
                  <c:v>7</c:v>
                </c:pt>
                <c:pt idx="14">
                  <c:v>3</c:v>
                </c:pt>
                <c:pt idx="15">
                  <c:v>3</c:v>
                </c:pt>
                <c:pt idx="16">
                  <c:v>1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590-4559-B933-AD852237DD0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Driveability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Sheet1!$F$2:$F$21</c:f>
              <c:numCache>
                <c:formatCode>General</c:formatCode>
                <c:ptCount val="20"/>
                <c:pt idx="0">
                  <c:v>5</c:v>
                </c:pt>
                <c:pt idx="1">
                  <c:v>9</c:v>
                </c:pt>
                <c:pt idx="2">
                  <c:v>13</c:v>
                </c:pt>
                <c:pt idx="3">
                  <c:v>28</c:v>
                </c:pt>
                <c:pt idx="4">
                  <c:v>25</c:v>
                </c:pt>
                <c:pt idx="5">
                  <c:v>33</c:v>
                </c:pt>
                <c:pt idx="6">
                  <c:v>24</c:v>
                </c:pt>
                <c:pt idx="7">
                  <c:v>21</c:v>
                </c:pt>
                <c:pt idx="8">
                  <c:v>13</c:v>
                </c:pt>
                <c:pt idx="9">
                  <c:v>16</c:v>
                </c:pt>
                <c:pt idx="10">
                  <c:v>11</c:v>
                </c:pt>
                <c:pt idx="11">
                  <c:v>12</c:v>
                </c:pt>
                <c:pt idx="12">
                  <c:v>6</c:v>
                </c:pt>
                <c:pt idx="13">
                  <c:v>9</c:v>
                </c:pt>
                <c:pt idx="14">
                  <c:v>4</c:v>
                </c:pt>
                <c:pt idx="15">
                  <c:v>6</c:v>
                </c:pt>
                <c:pt idx="16">
                  <c:v>3</c:v>
                </c:pt>
                <c:pt idx="17">
                  <c:v>1</c:v>
                </c:pt>
                <c:pt idx="18">
                  <c:v>3</c:v>
                </c:pt>
                <c:pt idx="19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590-4559-B933-AD852237DD0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Fuel / Air Filter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Sheet1!$G$2:$G$21</c:f>
              <c:numCache>
                <c:formatCode>General</c:formatCode>
                <c:ptCount val="20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5</c:v>
                </c:pt>
                <c:pt idx="4">
                  <c:v>10</c:v>
                </c:pt>
                <c:pt idx="5">
                  <c:v>5</c:v>
                </c:pt>
                <c:pt idx="6">
                  <c:v>4</c:v>
                </c:pt>
                <c:pt idx="7">
                  <c:v>11</c:v>
                </c:pt>
                <c:pt idx="8">
                  <c:v>3</c:v>
                </c:pt>
                <c:pt idx="9">
                  <c:v>1</c:v>
                </c:pt>
                <c:pt idx="10">
                  <c:v>4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2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590-4559-B933-AD852237DD0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Accessories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Sheet1!$H$2:$H$21</c:f>
              <c:numCache>
                <c:formatCode>General</c:formatCode>
                <c:ptCount val="20"/>
                <c:pt idx="0">
                  <c:v>5</c:v>
                </c:pt>
                <c:pt idx="1">
                  <c:v>2</c:v>
                </c:pt>
                <c:pt idx="2">
                  <c:v>12</c:v>
                </c:pt>
                <c:pt idx="3">
                  <c:v>6</c:v>
                </c:pt>
                <c:pt idx="4">
                  <c:v>11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4</c:v>
                </c:pt>
                <c:pt idx="10">
                  <c:v>6</c:v>
                </c:pt>
                <c:pt idx="11">
                  <c:v>9</c:v>
                </c:pt>
                <c:pt idx="12">
                  <c:v>4</c:v>
                </c:pt>
                <c:pt idx="13">
                  <c:v>0</c:v>
                </c:pt>
                <c:pt idx="14">
                  <c:v>1</c:v>
                </c:pt>
                <c:pt idx="15">
                  <c:v>3</c:v>
                </c:pt>
                <c:pt idx="16">
                  <c:v>3</c:v>
                </c:pt>
                <c:pt idx="17">
                  <c:v>1</c:v>
                </c:pt>
                <c:pt idx="18">
                  <c:v>1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590-4559-B933-AD852237D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5834960"/>
        <c:axId val="355835352"/>
      </c:lineChart>
      <c:catAx>
        <c:axId val="3558349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Mileage Category</a:t>
                </a:r>
              </a:p>
            </c:rich>
          </c:tx>
          <c:layout>
            <c:manualLayout>
              <c:xMode val="edge"/>
              <c:yMode val="edge"/>
              <c:x val="0.45116259611541509"/>
              <c:y val="0.922609520088882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5352"/>
        <c:crosses val="autoZero"/>
        <c:auto val="1"/>
        <c:lblAlgn val="ctr"/>
        <c:lblOffset val="100"/>
        <c:noMultiLvlLbl val="0"/>
      </c:catAx>
      <c:valAx>
        <c:axId val="355835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Number of Transactions</a:t>
                </a:r>
              </a:p>
            </c:rich>
          </c:tx>
          <c:layout>
            <c:manualLayout>
              <c:xMode val="edge"/>
              <c:yMode val="edge"/>
              <c:x val="1.3362244588951432E-2"/>
              <c:y val="0.384255419715421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4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02060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b="1" dirty="0">
                <a:solidFill>
                  <a:srgbClr val="1D2B42"/>
                </a:solidFill>
              </a:rPr>
              <a:t>Cluster</a:t>
            </a:r>
            <a:r>
              <a:rPr lang="en-US" b="1" baseline="0" dirty="0">
                <a:solidFill>
                  <a:srgbClr val="1D2B42"/>
                </a:solidFill>
              </a:rPr>
              <a:t> 1 </a:t>
            </a:r>
            <a:r>
              <a:rPr lang="en-US" b="1" dirty="0">
                <a:solidFill>
                  <a:srgbClr val="1D2B42"/>
                </a:solidFill>
              </a:rPr>
              <a:t>Service Categories</a:t>
            </a:r>
            <a:r>
              <a:rPr lang="en-US" b="1" baseline="0" dirty="0">
                <a:solidFill>
                  <a:srgbClr val="1D2B42"/>
                </a:solidFill>
              </a:rPr>
              <a:t> Proportion in the Dataset</a:t>
            </a:r>
            <a:endParaRPr lang="en-US" b="1" dirty="0">
              <a:solidFill>
                <a:srgbClr val="1D2B42"/>
              </a:solidFill>
            </a:endParaRPr>
          </a:p>
        </c:rich>
      </c:tx>
      <c:layout>
        <c:manualLayout>
          <c:xMode val="edge"/>
          <c:yMode val="edge"/>
          <c:x val="0.2466062652567664"/>
          <c:y val="1.5624975409167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Batteries</c:v>
                </c:pt>
                <c:pt idx="1">
                  <c:v>Drive Train (Final Drive, Transaxle, Differential &amp; Transfer Case)</c:v>
                </c:pt>
                <c:pt idx="2">
                  <c:v>Accessories (Gauges, Power Accessories, Vision &amp; Air Bag)</c:v>
                </c:pt>
                <c:pt idx="3">
                  <c:v>Fuel Filter / Air Filter</c:v>
                </c:pt>
                <c:pt idx="4">
                  <c:v>Driveability (Fuel, Ignition &amp; Emission Systems)</c:v>
                </c:pt>
                <c:pt idx="5">
                  <c:v>Tires &amp; Wheels</c:v>
                </c:pt>
                <c:pt idx="6">
                  <c:v>Cooling System</c:v>
                </c:pt>
                <c:pt idx="7">
                  <c:v>Engine Oil / Oil Filter</c:v>
                </c:pt>
                <c:pt idx="8">
                  <c:v>Electrical (Belts, Lighting, Starting &amp; Charging Systems)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6.3099999999999996E-3</c:v>
                </c:pt>
                <c:pt idx="1">
                  <c:v>6.9969999999999997E-3</c:v>
                </c:pt>
                <c:pt idx="2">
                  <c:v>1.0527999999999999E-2</c:v>
                </c:pt>
                <c:pt idx="3">
                  <c:v>1.9127000000000002E-2</c:v>
                </c:pt>
                <c:pt idx="4">
                  <c:v>2.6026000000000001E-2</c:v>
                </c:pt>
                <c:pt idx="5">
                  <c:v>2.6058999999999999E-2</c:v>
                </c:pt>
                <c:pt idx="6">
                  <c:v>2.7039000000000001E-2</c:v>
                </c:pt>
                <c:pt idx="7">
                  <c:v>2.8315E-2</c:v>
                </c:pt>
                <c:pt idx="8">
                  <c:v>3.0636E-2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7-49AE-8EE5-786386BDB5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88707792"/>
        <c:axId val="288704656"/>
      </c:barChart>
      <c:catAx>
        <c:axId val="2887077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b="1" dirty="0"/>
                  <a:t>Service</a:t>
                </a:r>
                <a:r>
                  <a:rPr lang="en-US" sz="1400" b="1" baseline="0" dirty="0"/>
                  <a:t> 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8704656"/>
        <c:crosses val="autoZero"/>
        <c:auto val="1"/>
        <c:lblAlgn val="ctr"/>
        <c:lblOffset val="100"/>
        <c:noMultiLvlLbl val="0"/>
      </c:catAx>
      <c:valAx>
        <c:axId val="288704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%</a:t>
                </a:r>
                <a:r>
                  <a:rPr lang="en-US" sz="1400" baseline="0" dirty="0"/>
                  <a:t> Contribution</a:t>
                </a:r>
              </a:p>
            </c:rich>
          </c:tx>
          <c:layout>
            <c:manualLayout>
              <c:xMode val="edge"/>
              <c:yMode val="edge"/>
              <c:x val="0.49019745297631234"/>
              <c:y val="0.950004212879681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8707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0.05171</cdr:x>
      <cdr:y>0.09115</cdr:y>
    </cdr:from>
    <cdr:to>
      <cdr:x>0.1338</cdr:x>
      <cdr:y>0.14817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214B549-B780-4F3E-937E-8E9E69C00778}"/>
            </a:ext>
          </a:extLst>
        </cdr:cNvPr>
        <cdr:cNvSpPr txBox="1"/>
      </cdr:nvSpPr>
      <cdr:spPr>
        <a:xfrm xmlns:a="http://schemas.openxmlformats.org/drawingml/2006/main">
          <a:off x="839221" y="635187"/>
          <a:ext cx="1332480" cy="39731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b="1" dirty="0">
              <a:solidFill>
                <a:srgbClr val="0070C0"/>
              </a:solidFill>
              <a:latin typeface="HK Grotesk" panose="00000500000000000000" pitchFamily="50" charset="0"/>
            </a:rPr>
            <a:t>Cluster 1</a:t>
          </a:r>
        </a:p>
      </cdr:txBody>
    </cdr:sp>
  </cdr:relSizeAnchor>
  <cdr:relSizeAnchor xmlns:cdr="http://schemas.openxmlformats.org/drawingml/2006/chartDrawing">
    <cdr:from>
      <cdr:x>0.05086</cdr:x>
      <cdr:y>0.52588</cdr:y>
    </cdr:from>
    <cdr:to>
      <cdr:x>0.13296</cdr:x>
      <cdr:y>0.58289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395309B1-560A-4E21-99B9-24033A2FE077}"/>
            </a:ext>
          </a:extLst>
        </cdr:cNvPr>
        <cdr:cNvSpPr txBox="1"/>
      </cdr:nvSpPr>
      <cdr:spPr>
        <a:xfrm xmlns:a="http://schemas.openxmlformats.org/drawingml/2006/main">
          <a:off x="825501" y="3664587"/>
          <a:ext cx="1332480" cy="39731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0070C0"/>
              </a:solidFill>
              <a:latin typeface="HK Grotesk" panose="00000500000000000000" pitchFamily="50" charset="0"/>
            </a:rPr>
            <a:t>Cluster 2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C8677-F29E-42DA-BEFC-477EF42D0947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EB69C-24A0-4A26-B39D-C8B1725F1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4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EB69C-24A0-4A26-B39D-C8B1725F18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9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7.xml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1.png"/><Relationship Id="rId5" Type="http://schemas.openxmlformats.org/officeDocument/2006/relationships/image" Target="../media/image26.sv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6.svg"/><Relationship Id="rId7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6.svg"/><Relationship Id="rId7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6.svg"/><Relationship Id="rId7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jpe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765160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3137206"/>
            <a:ext cx="10480877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-600" dirty="0" err="1">
                <a:solidFill>
                  <a:srgbClr val="D5D8DB"/>
                </a:solidFill>
                <a:latin typeface="Inter Bold"/>
              </a:rPr>
              <a:t>DigiTalyer</a:t>
            </a:r>
            <a:endParaRPr lang="en-US" sz="12000" spc="-600" dirty="0">
              <a:solidFill>
                <a:srgbClr val="D5D8DB"/>
              </a:solidFill>
              <a:latin typeface="Inter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354256"/>
            <a:ext cx="108841" cy="21740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509577" y="9290556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290556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pc="36" dirty="0">
                <a:solidFill>
                  <a:srgbClr val="D5D8DB"/>
                </a:solidFill>
                <a:latin typeface="HK Grotesk Light"/>
              </a:rPr>
              <a:t>01/27</a:t>
            </a:r>
            <a:endParaRPr lang="en-US" sz="1800" spc="36" dirty="0">
              <a:solidFill>
                <a:srgbClr val="D5D8DB"/>
              </a:solidFill>
              <a:latin typeface="HK Grotesk Light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028700" y="2160570"/>
            <a:ext cx="16230600" cy="9525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11" name="Group 11"/>
          <p:cNvGrpSpPr/>
          <p:nvPr/>
        </p:nvGrpSpPr>
        <p:grpSpPr>
          <a:xfrm>
            <a:off x="12940554" y="4367260"/>
            <a:ext cx="4318746" cy="2245242"/>
            <a:chOff x="0" y="0"/>
            <a:chExt cx="5758328" cy="2993656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5758328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1490478"/>
              <a:ext cx="5758328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97245" y="1982352"/>
              <a:ext cx="528554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Eskwelabs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7245" y="491874"/>
              <a:ext cx="528554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Autoserved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980956"/>
              <a:ext cx="5612883" cy="12700"/>
            </a:xfrm>
            <a:prstGeom prst="rect">
              <a:avLst/>
            </a:prstGeom>
            <a:solidFill>
              <a:srgbClr val="D5D8DB"/>
            </a:solidFill>
          </p:spPr>
        </p:sp>
      </p:grpSp>
      <p:sp>
        <p:nvSpPr>
          <p:cNvPr id="21" name="TextBox 4">
            <a:extLst>
              <a:ext uri="{FF2B5EF4-FFF2-40B4-BE49-F238E27FC236}">
                <a16:creationId xmlns:a16="http://schemas.microsoft.com/office/drawing/2014/main" id="{27555749-A36A-4BA7-8316-DFD131166FC5}"/>
              </a:ext>
            </a:extLst>
          </p:cNvPr>
          <p:cNvSpPr txBox="1"/>
          <p:nvPr/>
        </p:nvSpPr>
        <p:spPr>
          <a:xfrm>
            <a:off x="913419" y="4912230"/>
            <a:ext cx="8763981" cy="3035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600"/>
              </a:lnSpc>
            </a:pPr>
            <a:r>
              <a:rPr lang="en-US" sz="6900" spc="-600" dirty="0">
                <a:solidFill>
                  <a:srgbClr val="D5D8DB"/>
                </a:solidFill>
                <a:latin typeface="Inter Bold"/>
              </a:rPr>
              <a:t>On-Demand </a:t>
            </a:r>
            <a:r>
              <a:rPr lang="en-US" sz="6900" spc="-600" dirty="0" err="1">
                <a:solidFill>
                  <a:srgbClr val="D5D8DB"/>
                </a:solidFill>
                <a:latin typeface="Inter Bold"/>
              </a:rPr>
              <a:t>Mekaniko</a:t>
            </a:r>
            <a:r>
              <a:rPr lang="en-US" sz="6900" spc="-600" dirty="0">
                <a:solidFill>
                  <a:srgbClr val="D5D8DB"/>
                </a:solidFill>
                <a:latin typeface="Inter Bold"/>
              </a:rPr>
              <a:t> for Your Auto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09/27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1277600" y="1608582"/>
            <a:ext cx="6219312" cy="2523033"/>
            <a:chOff x="0" y="4108887"/>
            <a:chExt cx="8292417" cy="143631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4325784"/>
              <a:ext cx="8292417" cy="968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dirty="0">
                  <a:solidFill>
                    <a:srgbClr val="1D2B42"/>
                  </a:solidFill>
                  <a:latin typeface="HK Grotesk Light"/>
                </a:rPr>
                <a:t>Toyota topped the list of car manufacturers with the most service transactions.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4108887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5532503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33312CD3-24AF-4D42-A5B6-B17EF7BDA5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4630634"/>
              </p:ext>
            </p:extLst>
          </p:nvPr>
        </p:nvGraphicFramePr>
        <p:xfrm>
          <a:off x="1028700" y="1222281"/>
          <a:ext cx="9867900" cy="7367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3"/>
          <p:cNvSpPr txBox="1"/>
          <p:nvPr/>
        </p:nvSpPr>
        <p:spPr>
          <a:xfrm>
            <a:off x="11239500" y="4597399"/>
            <a:ext cx="4909106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Reflective of Toyota’s almost </a:t>
            </a: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39% market share</a:t>
            </a:r>
            <a:r>
              <a:rPr lang="en-US" sz="2100" dirty="0">
                <a:solidFill>
                  <a:srgbClr val="1D2B42"/>
                </a:solidFill>
                <a:latin typeface="HK Grotesk Light"/>
              </a:rPr>
              <a:t> of total automotive sales in the Philippines and their </a:t>
            </a: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parts availability in the market.</a:t>
            </a:r>
          </a:p>
          <a:p>
            <a:pPr>
              <a:lnSpc>
                <a:spcPts val="2940"/>
              </a:lnSpc>
            </a:pPr>
            <a:endParaRPr lang="en-US" sz="2100" b="1" dirty="0">
              <a:solidFill>
                <a:srgbClr val="FF0000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Source: Statista.com</a:t>
            </a: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24F5C7AC-4EC7-49AB-856C-281FF19B03A9}"/>
              </a:ext>
            </a:extLst>
          </p:cNvPr>
          <p:cNvSpPr/>
          <p:nvPr/>
        </p:nvSpPr>
        <p:spPr>
          <a:xfrm>
            <a:off x="1076234" y="1190448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3BB410F5-24BF-43FD-9322-C973D7A1A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6234" y="677494"/>
            <a:ext cx="398412" cy="398412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08D6A667-49CE-4D53-8698-F25B7E75B8D3}"/>
              </a:ext>
            </a:extLst>
          </p:cNvPr>
          <p:cNvSpPr txBox="1"/>
          <p:nvPr/>
        </p:nvSpPr>
        <p:spPr>
          <a:xfrm>
            <a:off x="1690119" y="734881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Eskwelabs x Autoserved</a:t>
            </a:r>
          </a:p>
        </p:txBody>
      </p:sp>
    </p:spTree>
    <p:extLst>
      <p:ext uri="{BB962C8B-B14F-4D97-AF65-F5344CB8AC3E}">
        <p14:creationId xmlns:p14="http://schemas.microsoft.com/office/powerpoint/2010/main" val="2759191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Eskwelabs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10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/27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448810"/>
            <a:ext cx="5448300" cy="1097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84559"/>
                </a:solidFill>
                <a:latin typeface="HK Grotesk Light"/>
              </a:rPr>
              <a:t>The brands of </a:t>
            </a:r>
            <a:r>
              <a:rPr lang="en-US" sz="2100" b="1" dirty="0">
                <a:solidFill>
                  <a:srgbClr val="384559"/>
                </a:solidFill>
                <a:latin typeface="HK Grotesk Light"/>
              </a:rPr>
              <a:t>Ford</a:t>
            </a:r>
            <a:r>
              <a:rPr lang="en-US" sz="2100" dirty="0">
                <a:solidFill>
                  <a:srgbClr val="384559"/>
                </a:solidFill>
                <a:latin typeface="HK Grotesk Light"/>
              </a:rPr>
              <a:t> and </a:t>
            </a:r>
            <a:r>
              <a:rPr lang="en-US" sz="2100" b="1" dirty="0">
                <a:solidFill>
                  <a:srgbClr val="384559"/>
                </a:solidFill>
                <a:latin typeface="HK Grotesk Light"/>
              </a:rPr>
              <a:t>Chevrolet</a:t>
            </a:r>
            <a:r>
              <a:rPr lang="en-US" sz="2100" dirty="0">
                <a:solidFill>
                  <a:srgbClr val="384559"/>
                </a:solidFill>
                <a:latin typeface="HK Grotesk Light"/>
              </a:rPr>
              <a:t> topped the charts with the highest maintenance and repair cost per car make.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61AE165-4D5A-4654-81A5-B86AC17EB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326781"/>
              </p:ext>
            </p:extLst>
          </p:nvPr>
        </p:nvGraphicFramePr>
        <p:xfrm>
          <a:off x="7391400" y="2144895"/>
          <a:ext cx="9867657" cy="6444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705232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Eskwelabs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11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/27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09003" y="2679901"/>
            <a:ext cx="5295657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rgbClr val="384559"/>
                </a:solidFill>
                <a:latin typeface="HK Grotesk Light"/>
              </a:rPr>
              <a:t>On average</a:t>
            </a:r>
            <a:r>
              <a:rPr lang="en-US" b="1" dirty="0">
                <a:solidFill>
                  <a:srgbClr val="384559"/>
                </a:solidFill>
                <a:latin typeface="HK Grotesk Light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HK Grotesk Light"/>
              </a:rPr>
              <a:t>3 out of every 5 car owners </a:t>
            </a:r>
            <a:r>
              <a:rPr lang="en-US" dirty="0">
                <a:solidFill>
                  <a:srgbClr val="384559"/>
                </a:solidFill>
                <a:latin typeface="HK Grotesk Light"/>
              </a:rPr>
              <a:t>go visit the car service centers for an </a:t>
            </a:r>
            <a:r>
              <a:rPr lang="en-US" b="1" dirty="0">
                <a:solidFill>
                  <a:srgbClr val="FF0000"/>
                </a:solidFill>
                <a:latin typeface="HK Grotesk Light"/>
              </a:rPr>
              <a:t>Oil, Lube, &amp; Preventive Maintenance Service. 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61AE165-4D5A-4654-81A5-B86AC17EB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573770"/>
              </p:ext>
            </p:extLst>
          </p:nvPr>
        </p:nvGraphicFramePr>
        <p:xfrm>
          <a:off x="609601" y="2116115"/>
          <a:ext cx="11096978" cy="6383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628750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456" y="1469388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b="1" spc="-30" dirty="0">
                <a:solidFill>
                  <a:srgbClr val="1D2B42"/>
                </a:solidFill>
                <a:latin typeface="Inter Bold"/>
              </a:rPr>
              <a:t>Eskwelabs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b="1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12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/27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61AE165-4D5A-4654-81A5-B86AC17EB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6522210"/>
              </p:ext>
            </p:extLst>
          </p:nvPr>
        </p:nvGraphicFramePr>
        <p:xfrm>
          <a:off x="1028699" y="1596396"/>
          <a:ext cx="16230357" cy="6968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A3724DA-B9B7-4C5D-B6F6-6D9D9DB82CE4}"/>
              </a:ext>
            </a:extLst>
          </p:cNvPr>
          <p:cNvSpPr/>
          <p:nvPr/>
        </p:nvSpPr>
        <p:spPr>
          <a:xfrm>
            <a:off x="1828800" y="2171700"/>
            <a:ext cx="15321416" cy="2984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CC59B4-F9BA-486E-8E95-0DB7FEAEB7AA}"/>
              </a:ext>
            </a:extLst>
          </p:cNvPr>
          <p:cNvSpPr/>
          <p:nvPr/>
        </p:nvSpPr>
        <p:spPr>
          <a:xfrm>
            <a:off x="1828800" y="5167811"/>
            <a:ext cx="15313960" cy="2566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93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15/27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2A0E5BB-3207-40DB-82F3-209472F30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7137898"/>
              </p:ext>
            </p:extLst>
          </p:nvPr>
        </p:nvGraphicFramePr>
        <p:xfrm>
          <a:off x="533401" y="999422"/>
          <a:ext cx="16725656" cy="7561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A68F473-7F90-4DB1-9D12-6DF2168DC52B}"/>
              </a:ext>
            </a:extLst>
          </p:cNvPr>
          <p:cNvCxnSpPr/>
          <p:nvPr/>
        </p:nvCxnSpPr>
        <p:spPr>
          <a:xfrm>
            <a:off x="3543950" y="2095500"/>
            <a:ext cx="2183750" cy="495300"/>
          </a:xfrm>
          <a:prstGeom prst="bentConnector3">
            <a:avLst/>
          </a:prstGeom>
          <a:ln>
            <a:solidFill>
              <a:srgbClr val="1F3B73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1DB545A-F79E-41EA-91D4-646D17A19253}"/>
              </a:ext>
            </a:extLst>
          </p:cNvPr>
          <p:cNvCxnSpPr/>
          <p:nvPr/>
        </p:nvCxnSpPr>
        <p:spPr>
          <a:xfrm flipV="1">
            <a:off x="3531250" y="3188221"/>
            <a:ext cx="4164950" cy="1447800"/>
          </a:xfrm>
          <a:prstGeom prst="bentConnector2">
            <a:avLst/>
          </a:prstGeom>
          <a:ln>
            <a:solidFill>
              <a:srgbClr val="1F3B73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">
            <a:extLst>
              <a:ext uri="{FF2B5EF4-FFF2-40B4-BE49-F238E27FC236}">
                <a16:creationId xmlns:a16="http://schemas.microsoft.com/office/drawing/2014/main" id="{1E3C0EF3-82D5-4163-A1BA-DA455224DC3E}"/>
              </a:ext>
            </a:extLst>
          </p:cNvPr>
          <p:cNvSpPr txBox="1"/>
          <p:nvPr/>
        </p:nvSpPr>
        <p:spPr>
          <a:xfrm>
            <a:off x="5753100" y="2019300"/>
            <a:ext cx="3962400" cy="1143000"/>
          </a:xfrm>
          <a:prstGeom prst="rect">
            <a:avLst/>
          </a:prstGeom>
          <a:ln>
            <a:solidFill>
              <a:srgbClr val="203C7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HK Grotesk Light" panose="00000400000000000000" pitchFamily="50" charset="0"/>
              </a:rPr>
              <a:t>This highly suggests that oil change is always included in preventive maintenance service.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44CBD58E-7CDC-47F1-9FDF-10C456A0D08F}"/>
              </a:ext>
            </a:extLst>
          </p:cNvPr>
          <p:cNvSpPr txBox="1"/>
          <p:nvPr/>
        </p:nvSpPr>
        <p:spPr>
          <a:xfrm>
            <a:off x="7848600" y="2931851"/>
            <a:ext cx="3962400" cy="1143000"/>
          </a:xfrm>
          <a:prstGeom prst="rect">
            <a:avLst/>
          </a:prstGeom>
          <a:ln>
            <a:solidFill>
              <a:srgbClr val="203C7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HK Grotesk Light" panose="00000400000000000000" pitchFamily="50" charset="0"/>
              </a:rPr>
              <a:t>Major preventive maintenance most likely to happen at the 50k and 90k mileage.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7295521-322B-4339-897D-99CB4D30FEAC}"/>
              </a:ext>
            </a:extLst>
          </p:cNvPr>
          <p:cNvCxnSpPr>
            <a:endCxn id="13" idx="0"/>
          </p:cNvCxnSpPr>
          <p:nvPr/>
        </p:nvCxnSpPr>
        <p:spPr>
          <a:xfrm rot="5400000" flipH="1" flipV="1">
            <a:off x="7151509" y="863162"/>
            <a:ext cx="609601" cy="4746980"/>
          </a:xfrm>
          <a:prstGeom prst="bentConnector3">
            <a:avLst>
              <a:gd name="adj1" fmla="val 137500"/>
            </a:avLst>
          </a:prstGeom>
          <a:ln>
            <a:solidFill>
              <a:srgbClr val="203C74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D58AFD8-8837-4B9E-8751-99EB444C2D4C}"/>
              </a:ext>
            </a:extLst>
          </p:cNvPr>
          <p:cNvCxnSpPr>
            <a:endCxn id="13" idx="2"/>
          </p:cNvCxnSpPr>
          <p:nvPr/>
        </p:nvCxnSpPr>
        <p:spPr>
          <a:xfrm rot="5400000" flipH="1" flipV="1">
            <a:off x="8180210" y="3949262"/>
            <a:ext cx="1524000" cy="1775179"/>
          </a:xfrm>
          <a:prstGeom prst="bentConnector3">
            <a:avLst/>
          </a:prstGeom>
          <a:ln>
            <a:solidFill>
              <a:srgbClr val="203C74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0A7056F-E42F-4C3F-82DF-5A7E844813B7}"/>
              </a:ext>
            </a:extLst>
          </p:cNvPr>
          <p:cNvSpPr/>
          <p:nvPr/>
        </p:nvSpPr>
        <p:spPr>
          <a:xfrm>
            <a:off x="7368820" y="5598852"/>
            <a:ext cx="1371600" cy="1371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4EF4CA-3C57-44BD-8D52-2BE5EBC9AE39}"/>
              </a:ext>
            </a:extLst>
          </p:cNvPr>
          <p:cNvSpPr/>
          <p:nvPr/>
        </p:nvSpPr>
        <p:spPr>
          <a:xfrm>
            <a:off x="4356100" y="3560503"/>
            <a:ext cx="1371600" cy="1371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8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13/27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2A0E5BB-3207-40DB-82F3-209472F30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7648457"/>
              </p:ext>
            </p:extLst>
          </p:nvPr>
        </p:nvGraphicFramePr>
        <p:xfrm>
          <a:off x="533401" y="999422"/>
          <a:ext cx="16725656" cy="7561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50143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14/27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2A0E5BB-3207-40DB-82F3-209472F30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5171420"/>
              </p:ext>
            </p:extLst>
          </p:nvPr>
        </p:nvGraphicFramePr>
        <p:xfrm>
          <a:off x="533401" y="999422"/>
          <a:ext cx="16725656" cy="7561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35865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b="1" spc="-30" dirty="0">
                <a:solidFill>
                  <a:srgbClr val="1D2B42"/>
                </a:solidFill>
                <a:latin typeface="Inter Bold"/>
              </a:rPr>
              <a:t>Eskwelabs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b="1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16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/27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61AE165-4D5A-4654-81A5-B86AC17EB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1691402"/>
              </p:ext>
            </p:extLst>
          </p:nvPr>
        </p:nvGraphicFramePr>
        <p:xfrm>
          <a:off x="1028700" y="2036218"/>
          <a:ext cx="13373100" cy="6528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0A7D5A-8D11-4513-8365-156E75C06041}"/>
              </a:ext>
            </a:extLst>
          </p:cNvPr>
          <p:cNvSpPr txBox="1"/>
          <p:nvPr/>
        </p:nvSpPr>
        <p:spPr>
          <a:xfrm>
            <a:off x="14630400" y="2552700"/>
            <a:ext cx="2395820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HK Grotesk Light" panose="00000400000000000000" pitchFamily="50" charset="0"/>
              </a:rPr>
              <a:t>These are the service categories with records of </a:t>
            </a:r>
            <a:r>
              <a:rPr lang="en-US" b="1" dirty="0">
                <a:solidFill>
                  <a:srgbClr val="FF0000"/>
                </a:solidFill>
                <a:latin typeface="HK Grotesk Light" panose="00000400000000000000" pitchFamily="50" charset="0"/>
              </a:rPr>
              <a:t>less than </a:t>
            </a:r>
            <a:r>
              <a:rPr lang="en-US" dirty="0">
                <a:latin typeface="HK Grotesk Light" panose="00000400000000000000" pitchFamily="50" charset="0"/>
              </a:rPr>
              <a:t>1000.</a:t>
            </a:r>
          </a:p>
        </p:txBody>
      </p:sp>
    </p:spTree>
    <p:extLst>
      <p:ext uri="{BB962C8B-B14F-4D97-AF65-F5344CB8AC3E}">
        <p14:creationId xmlns:p14="http://schemas.microsoft.com/office/powerpoint/2010/main" val="1036500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b="1" spc="-30" dirty="0">
                <a:solidFill>
                  <a:srgbClr val="1D2B42"/>
                </a:solidFill>
                <a:latin typeface="Inter Bold"/>
              </a:rPr>
              <a:t>Eskwelabs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b="1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17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/27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61AE165-4D5A-4654-81A5-B86AC17EB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5895714"/>
              </p:ext>
            </p:extLst>
          </p:nvPr>
        </p:nvGraphicFramePr>
        <p:xfrm>
          <a:off x="1028700" y="2120471"/>
          <a:ext cx="13525500" cy="6353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0790E0D-D364-4E71-AD06-A60616534235}"/>
              </a:ext>
            </a:extLst>
          </p:cNvPr>
          <p:cNvSpPr txBox="1"/>
          <p:nvPr/>
        </p:nvSpPr>
        <p:spPr>
          <a:xfrm>
            <a:off x="14554200" y="2679901"/>
            <a:ext cx="2395820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HK Grotesk Light" panose="00000400000000000000" pitchFamily="50" charset="0"/>
              </a:rPr>
              <a:t>These are the service categories with records of </a:t>
            </a:r>
            <a:r>
              <a:rPr lang="en-US" b="1" dirty="0">
                <a:solidFill>
                  <a:srgbClr val="FF0000"/>
                </a:solidFill>
                <a:latin typeface="HK Grotesk Light" panose="00000400000000000000" pitchFamily="50" charset="0"/>
              </a:rPr>
              <a:t>more than </a:t>
            </a:r>
            <a:r>
              <a:rPr lang="en-US" dirty="0">
                <a:latin typeface="HK Grotesk Light" panose="00000400000000000000" pitchFamily="50" charset="0"/>
              </a:rPr>
              <a:t>1000.</a:t>
            </a:r>
          </a:p>
        </p:txBody>
      </p:sp>
    </p:spTree>
    <p:extLst>
      <p:ext uri="{BB962C8B-B14F-4D97-AF65-F5344CB8AC3E}">
        <p14:creationId xmlns:p14="http://schemas.microsoft.com/office/powerpoint/2010/main" val="3666084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90902"/>
            <a:ext cx="2857500" cy="1152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6000" spc="-480" dirty="0">
                <a:solidFill>
                  <a:srgbClr val="1D2B42"/>
                </a:solidFill>
                <a:latin typeface="Inter Bold"/>
              </a:rPr>
              <a:t>Model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18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/27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B6163282-84E3-44D4-8C90-2EABDAB354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9" name="TextBox 9">
            <a:extLst>
              <a:ext uri="{FF2B5EF4-FFF2-40B4-BE49-F238E27FC236}">
                <a16:creationId xmlns:a16="http://schemas.microsoft.com/office/drawing/2014/main" id="{F3969248-1ECB-4E68-BF9F-80F6AF333A30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Eskwelabs x Autoserved</a:t>
            </a:r>
          </a:p>
        </p:txBody>
      </p:sp>
      <p:pic>
        <p:nvPicPr>
          <p:cNvPr id="31" name="Picture 4" descr="imbalanced-learn documentation — Version 0.8.0">
            <a:extLst>
              <a:ext uri="{FF2B5EF4-FFF2-40B4-BE49-F238E27FC236}">
                <a16:creationId xmlns:a16="http://schemas.microsoft.com/office/drawing/2014/main" id="{DC2740A9-F6FB-4323-94FA-0EAB2A9CD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703" y="4177265"/>
            <a:ext cx="3432763" cy="242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4A51B66-5697-4983-98F4-BC89280D9FE9}"/>
              </a:ext>
            </a:extLst>
          </p:cNvPr>
          <p:cNvSpPr txBox="1"/>
          <p:nvPr/>
        </p:nvSpPr>
        <p:spPr>
          <a:xfrm>
            <a:off x="1604485" y="3523076"/>
            <a:ext cx="5029200" cy="492443"/>
          </a:xfrm>
          <a:prstGeom prst="rect">
            <a:avLst/>
          </a:prstGeom>
          <a:noFill/>
          <a:ln w="38100">
            <a:solidFill>
              <a:srgbClr val="F692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D2B42"/>
                </a:solidFill>
                <a:latin typeface="Inter Bold" panose="020B0604020202020204" charset="0"/>
                <a:ea typeface="Inter Bold" panose="020B0604020202020204" charset="0"/>
              </a:rPr>
              <a:t>Balanced Bagging Classifier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0302D40-17CE-44B0-BFB5-A6594623F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62879" y="4122430"/>
            <a:ext cx="944699" cy="1000269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2746FB-ED4E-46EB-A3C5-CED08CAC2B31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633685" y="2467993"/>
            <a:ext cx="3559682" cy="130130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6424DD5E-EF7C-4414-A4FD-940FADEF44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0274" y="1285541"/>
            <a:ext cx="4741339" cy="266244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A5B817D-41D3-4F0D-96C0-10DA931EEAD0}"/>
              </a:ext>
            </a:extLst>
          </p:cNvPr>
          <p:cNvSpPr txBox="1"/>
          <p:nvPr/>
        </p:nvSpPr>
        <p:spPr>
          <a:xfrm>
            <a:off x="10319693" y="782478"/>
            <a:ext cx="5029200" cy="492443"/>
          </a:xfrm>
          <a:prstGeom prst="rect">
            <a:avLst/>
          </a:prstGeom>
          <a:noFill/>
          <a:ln w="38100">
            <a:solidFill>
              <a:srgbClr val="F692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D2B42"/>
                </a:solidFill>
                <a:latin typeface="Inter Bold" panose="020B0604020202020204" charset="0"/>
                <a:ea typeface="Inter Bold" panose="020B0604020202020204" charset="0"/>
              </a:rPr>
              <a:t>Random Forest Classifier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15138BE-45D0-4BB5-9C52-D4CEE3D1BF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9693" y="5695063"/>
            <a:ext cx="5029200" cy="281334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449D9C1-9D84-4F6A-91B0-3C34D2586F85}"/>
              </a:ext>
            </a:extLst>
          </p:cNvPr>
          <p:cNvSpPr txBox="1"/>
          <p:nvPr/>
        </p:nvSpPr>
        <p:spPr>
          <a:xfrm>
            <a:off x="10319693" y="5243805"/>
            <a:ext cx="5029200" cy="492443"/>
          </a:xfrm>
          <a:prstGeom prst="rect">
            <a:avLst/>
          </a:prstGeom>
          <a:noFill/>
          <a:ln w="38100">
            <a:solidFill>
              <a:srgbClr val="F692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D2B42"/>
                </a:solidFill>
                <a:latin typeface="Inter Bold" panose="020B0604020202020204" charset="0"/>
                <a:ea typeface="Inter Bold" panose="020B0604020202020204" charset="0"/>
              </a:rPr>
              <a:t>Oversampling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9B53ED2-B091-4794-86B9-9D8F31B8FAD1}"/>
              </a:ext>
            </a:extLst>
          </p:cNvPr>
          <p:cNvCxnSpPr>
            <a:stCxn id="37" idx="3"/>
            <a:endCxn id="55" idx="1"/>
          </p:cNvCxnSpPr>
          <p:nvPr/>
        </p:nvCxnSpPr>
        <p:spPr>
          <a:xfrm>
            <a:off x="6633685" y="3769298"/>
            <a:ext cx="3686008" cy="333243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36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1357" y="3079700"/>
            <a:ext cx="7895443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9600" spc="-480" dirty="0">
                <a:solidFill>
                  <a:srgbClr val="D5D8DB"/>
                </a:solidFill>
                <a:latin typeface="Inter Bold"/>
              </a:rPr>
              <a:t>Key Topics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634181"/>
            <a:ext cx="6653433" cy="55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D5D8DB"/>
                </a:solidFill>
                <a:latin typeface="HK Grotesk Light"/>
              </a:rPr>
              <a:t>Table of Contents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517869" y="1034212"/>
            <a:ext cx="5741431" cy="3578392"/>
            <a:chOff x="0" y="-47625"/>
            <a:chExt cx="7655241" cy="4771189"/>
          </a:xfrm>
        </p:grpSpPr>
        <p:sp>
          <p:nvSpPr>
            <p:cNvPr id="9" name="AutoShape 9"/>
            <p:cNvSpPr/>
            <p:nvPr/>
          </p:nvSpPr>
          <p:spPr>
            <a:xfrm>
              <a:off x="0" y="849329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97245" y="-47625"/>
              <a:ext cx="5661082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The Problem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136507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97245" y="1239554"/>
              <a:ext cx="5661082" cy="472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Methodology &amp; Data Science Tools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0" y="3423686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97245" y="2526732"/>
              <a:ext cx="5661082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Exploratory Data Analysis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4710864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97245" y="3813911"/>
              <a:ext cx="5661082" cy="479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Modeling Results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772688" y="1073106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72688" y="2038490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72688" y="3003874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772688" y="3969258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04</a:t>
            </a:r>
          </a:p>
        </p:txBody>
      </p:sp>
      <p:sp>
        <p:nvSpPr>
          <p:cNvPr id="23" name="AutoShape 23"/>
          <p:cNvSpPr/>
          <p:nvPr/>
        </p:nvSpPr>
        <p:spPr>
          <a:xfrm>
            <a:off x="1028700" y="7292989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24" name="TextBox 24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604485" y="1060180"/>
            <a:ext cx="27366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>
                <a:solidFill>
                  <a:srgbClr val="D5D8DB"/>
                </a:solidFill>
                <a:latin typeface="Inter Bold"/>
              </a:rPr>
              <a:t>Eskwelabs x Autoserved</a:t>
            </a:r>
          </a:p>
        </p:txBody>
      </p:sp>
      <p:sp>
        <p:nvSpPr>
          <p:cNvPr id="38" name="TextBox 16">
            <a:extLst>
              <a:ext uri="{FF2B5EF4-FFF2-40B4-BE49-F238E27FC236}">
                <a16:creationId xmlns:a16="http://schemas.microsoft.com/office/drawing/2014/main" id="{18FBF980-D504-4CCE-B8EB-35CC16F44FA5}"/>
              </a:ext>
            </a:extLst>
          </p:cNvPr>
          <p:cNvSpPr txBox="1"/>
          <p:nvPr/>
        </p:nvSpPr>
        <p:spPr>
          <a:xfrm>
            <a:off x="11590803" y="4894719"/>
            <a:ext cx="4245812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Conclusions </a:t>
            </a:r>
            <a:r>
              <a:rPr lang="en-US" sz="2100">
                <a:solidFill>
                  <a:srgbClr val="D5D8DB"/>
                </a:solidFill>
                <a:latin typeface="HK Grotesk Light"/>
              </a:rPr>
              <a:t>&amp; Recommendation</a:t>
            </a:r>
            <a:endParaRPr lang="en-US" sz="2100" dirty="0">
              <a:solidFill>
                <a:srgbClr val="D5D8DB"/>
              </a:solidFill>
              <a:latin typeface="HK Grotesk Light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F8D686E0-70CF-4084-B1C0-2E573CF42F8C}"/>
              </a:ext>
            </a:extLst>
          </p:cNvPr>
          <p:cNvSpPr txBox="1"/>
          <p:nvPr/>
        </p:nvSpPr>
        <p:spPr>
          <a:xfrm>
            <a:off x="16772688" y="4895237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C5C6166-B4DA-4013-8CBA-29A77FFF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57300"/>
            <a:ext cx="15240000" cy="6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F7C8096F-30CD-41F2-80D3-61C3CC2FEFAC}"/>
              </a:ext>
            </a:extLst>
          </p:cNvPr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F7E19-F175-45E3-AE4F-72BC4AF11C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9EFEF2-8E47-4CFC-852D-30F8C6C0CF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D78C97E4-ADFA-485D-9AC9-16AC35C7D94E}"/>
              </a:ext>
            </a:extLst>
          </p:cNvPr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84AAD731-7F31-4A19-8757-C451AFE915B3}"/>
              </a:ext>
            </a:extLst>
          </p:cNvPr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19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/27</a:t>
            </a: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C41BC82F-76DA-4FCB-AB49-EEAE6F40C0DD}"/>
              </a:ext>
            </a:extLst>
          </p:cNvPr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886157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F7C8096F-30CD-41F2-80D3-61C3CC2FEFAC}"/>
              </a:ext>
            </a:extLst>
          </p:cNvPr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F7E19-F175-45E3-AE4F-72BC4AF11C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9EFEF2-8E47-4CFC-852D-30F8C6C0CF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D78C97E4-ADFA-485D-9AC9-16AC35C7D94E}"/>
              </a:ext>
            </a:extLst>
          </p:cNvPr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84AAD731-7F31-4A19-8757-C451AFE915B3}"/>
              </a:ext>
            </a:extLst>
          </p:cNvPr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20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/27</a:t>
            </a: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C41BC82F-76DA-4FCB-AB49-EEAE6F40C0DD}"/>
              </a:ext>
            </a:extLst>
          </p:cNvPr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57E1AA-39B9-46EE-B1D0-6F3ECB77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176" y="1225363"/>
            <a:ext cx="15240000" cy="698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358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21/27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F368CC-EEDD-45AD-B18C-BFB57A85F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860447"/>
              </p:ext>
            </p:extLst>
          </p:nvPr>
        </p:nvGraphicFramePr>
        <p:xfrm>
          <a:off x="1013016" y="2901559"/>
          <a:ext cx="6696075" cy="3289935"/>
        </p:xfrm>
        <a:graphic>
          <a:graphicData uri="http://schemas.openxmlformats.org/drawingml/2006/table">
            <a:tbl>
              <a:tblPr/>
              <a:tblGrid>
                <a:gridCol w="4657725">
                  <a:extLst>
                    <a:ext uri="{9D8B030D-6E8A-4147-A177-3AD203B41FA5}">
                      <a16:colId xmlns:a16="http://schemas.microsoft.com/office/drawing/2014/main" val="3244991750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1712821405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Past mileage recommendations</a:t>
                      </a:r>
                      <a:endParaRPr lang="en-US" sz="2200" b="0" dirty="0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Mileage (kms)</a:t>
                      </a:r>
                      <a:endParaRPr lang="en-US" sz="2200" b="0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5203363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Cooling System</a:t>
                      </a:r>
                      <a:endParaRPr lang="en-US" sz="2200" b="0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178,718</a:t>
                      </a:r>
                      <a:endParaRPr lang="en-US" sz="2200" b="0" dirty="0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08542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Electrical</a:t>
                      </a:r>
                      <a:endParaRPr lang="en-US" sz="2200" b="0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169,312</a:t>
                      </a:r>
                      <a:endParaRPr lang="en-US" sz="2200" b="0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685150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Tires and Wheels</a:t>
                      </a:r>
                      <a:endParaRPr lang="en-US" sz="2200" b="0" dirty="0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150,500</a:t>
                      </a:r>
                      <a:endParaRPr lang="en-US" sz="2200" b="0" dirty="0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905147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1EDAE8C2-08F6-46FA-9904-B809EAC36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476" y="4001294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B852946F-9EA1-49CD-B19B-6012AD821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849" y="480578"/>
            <a:ext cx="6858000" cy="383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972FAB87-E0C4-4F1B-B178-E2A058C1D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149" y="4465081"/>
            <a:ext cx="6870700" cy="347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8BA0F6-66D9-4CD5-A848-D29C9D0CD7D7}"/>
              </a:ext>
            </a:extLst>
          </p:cNvPr>
          <p:cNvSpPr txBox="1"/>
          <p:nvPr/>
        </p:nvSpPr>
        <p:spPr>
          <a:xfrm>
            <a:off x="1013016" y="585336"/>
            <a:ext cx="68935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1" i="0" u="none" strike="noStrike" dirty="0">
                <a:solidFill>
                  <a:srgbClr val="1D2B42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  <a:t>Test Sample (Model 1)</a:t>
            </a:r>
            <a:endParaRPr lang="en-US" sz="4000" b="0" dirty="0">
              <a:solidFill>
                <a:srgbClr val="1D2B42"/>
              </a:solidFill>
              <a:effectLst/>
              <a:latin typeface="Inter Bold" panose="020B0604020202020204" charset="0"/>
              <a:ea typeface="Inter Bold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600" b="1" dirty="0">
                <a:solidFill>
                  <a:srgbClr val="1D2B42"/>
                </a:solidFill>
                <a:effectLst/>
                <a:latin typeface="HK Grotesk Light" panose="00000400000000000000" pitchFamily="50" charset="0"/>
                <a:ea typeface="Inter Bold" panose="020B0604020202020204" charset="0"/>
              </a:rPr>
            </a:br>
            <a:r>
              <a:rPr lang="en-US" sz="2600" b="1" i="0" u="none" strike="noStrike" dirty="0">
                <a:solidFill>
                  <a:srgbClr val="1D2B42"/>
                </a:solidFill>
                <a:effectLst/>
                <a:latin typeface="HK Grotesk Light" panose="00000400000000000000" pitchFamily="50" charset="0"/>
                <a:ea typeface="Inter Bold" panose="020B0604020202020204" charset="0"/>
              </a:rPr>
              <a:t>2016 Ford Everest - 188,124 kms</a:t>
            </a:r>
            <a:endParaRPr lang="en-US" sz="2600" b="1" dirty="0">
              <a:solidFill>
                <a:srgbClr val="1D2B42"/>
              </a:solidFill>
              <a:effectLst/>
              <a:latin typeface="HK Grotesk Light" panose="00000400000000000000" pitchFamily="50" charset="0"/>
              <a:ea typeface="Inter Bold" panose="020B0604020202020204" charset="0"/>
            </a:endParaRPr>
          </a:p>
          <a:p>
            <a:br>
              <a:rPr lang="en-US" dirty="0">
                <a:solidFill>
                  <a:srgbClr val="1D2B42"/>
                </a:solidFill>
                <a:latin typeface="Inter Bold" panose="020B0604020202020204" charset="0"/>
                <a:ea typeface="Inter Bold" panose="020B0604020202020204" charset="0"/>
              </a:rPr>
            </a:br>
            <a:endParaRPr lang="en-US" dirty="0">
              <a:solidFill>
                <a:srgbClr val="1D2B42"/>
              </a:solidFill>
              <a:latin typeface="Inter Bold" panose="020B0604020202020204" charset="0"/>
              <a:ea typeface="Inter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612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22/27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1EDAE8C2-08F6-46FA-9904-B809EAC36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476" y="4001294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8BA0F6-66D9-4CD5-A848-D29C9D0CD7D7}"/>
              </a:ext>
            </a:extLst>
          </p:cNvPr>
          <p:cNvSpPr txBox="1"/>
          <p:nvPr/>
        </p:nvSpPr>
        <p:spPr>
          <a:xfrm>
            <a:off x="1013016" y="585336"/>
            <a:ext cx="68935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1" i="0" u="none" strike="noStrike" dirty="0">
                <a:solidFill>
                  <a:srgbClr val="1D2B42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  <a:t>Test Sample (Model 1)</a:t>
            </a:r>
            <a:endParaRPr lang="en-US" sz="4000" b="0" dirty="0">
              <a:solidFill>
                <a:srgbClr val="1D2B42"/>
              </a:solidFill>
              <a:effectLst/>
              <a:latin typeface="Inter Bold" panose="020B0604020202020204" charset="0"/>
              <a:ea typeface="Inter Bold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600" b="1" dirty="0">
                <a:solidFill>
                  <a:srgbClr val="1D2B42"/>
                </a:solidFill>
                <a:effectLst/>
                <a:latin typeface="HK Grotesk Light" panose="00000400000000000000" pitchFamily="50" charset="0"/>
                <a:ea typeface="Inter Bold" panose="020B0604020202020204" charset="0"/>
              </a:rPr>
            </a:br>
            <a:r>
              <a:rPr lang="en-US" sz="2600" b="1" i="0" u="none" strike="noStrike" dirty="0">
                <a:solidFill>
                  <a:srgbClr val="1D2B42"/>
                </a:solidFill>
                <a:effectLst/>
                <a:latin typeface="HK Grotesk Light" panose="00000400000000000000" pitchFamily="50" charset="0"/>
                <a:ea typeface="Inter Bold" panose="020B0604020202020204" charset="0"/>
              </a:rPr>
              <a:t>2016 Ford Everest - 188,124 kms</a:t>
            </a:r>
            <a:endParaRPr lang="en-US" sz="2600" b="1" dirty="0">
              <a:solidFill>
                <a:srgbClr val="1D2B42"/>
              </a:solidFill>
              <a:effectLst/>
              <a:latin typeface="HK Grotesk Light" panose="00000400000000000000" pitchFamily="50" charset="0"/>
              <a:ea typeface="Inter Bold" panose="020B0604020202020204" charset="0"/>
            </a:endParaRPr>
          </a:p>
          <a:p>
            <a:br>
              <a:rPr lang="en-US" dirty="0">
                <a:latin typeface="Inter Bold" panose="020B0604020202020204" charset="0"/>
                <a:ea typeface="Inter Bold" panose="020B0604020202020204" charset="0"/>
              </a:rPr>
            </a:br>
            <a:endParaRPr lang="en-US" dirty="0">
              <a:latin typeface="Inter Bold" panose="020B0604020202020204" charset="0"/>
              <a:ea typeface="Inter Bold" panose="020B060402020202020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8CD935B-C94D-4D6B-826C-3C15405F4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69686"/>
              </p:ext>
            </p:extLst>
          </p:nvPr>
        </p:nvGraphicFramePr>
        <p:xfrm>
          <a:off x="1028700" y="2948140"/>
          <a:ext cx="7052909" cy="3381375"/>
        </p:xfrm>
        <a:graphic>
          <a:graphicData uri="http://schemas.openxmlformats.org/drawingml/2006/table">
            <a:tbl>
              <a:tblPr/>
              <a:tblGrid>
                <a:gridCol w="4905935">
                  <a:extLst>
                    <a:ext uri="{9D8B030D-6E8A-4147-A177-3AD203B41FA5}">
                      <a16:colId xmlns:a16="http://schemas.microsoft.com/office/drawing/2014/main" val="759901425"/>
                    </a:ext>
                  </a:extLst>
                </a:gridCol>
                <a:gridCol w="2146974">
                  <a:extLst>
                    <a:ext uri="{9D8B030D-6E8A-4147-A177-3AD203B41FA5}">
                      <a16:colId xmlns:a16="http://schemas.microsoft.com/office/drawing/2014/main" val="2232640781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Future mileage recommendations</a:t>
                      </a:r>
                      <a:endParaRPr lang="en-US" dirty="0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Mileage (kms)</a:t>
                      </a:r>
                      <a:endParaRPr lang="en-US" dirty="0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820054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Driveability</a:t>
                      </a:r>
                      <a:endParaRPr lang="en-US" dirty="0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197,530</a:t>
                      </a:r>
                      <a:endParaRPr lang="en-US" dirty="0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124333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Fuel filter / Air filter</a:t>
                      </a:r>
                      <a:endParaRPr lang="en-US" dirty="0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206,936</a:t>
                      </a:r>
                      <a:endParaRPr lang="en-US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027319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Cooling System</a:t>
                      </a:r>
                      <a:endParaRPr lang="en-US" dirty="0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216,342</a:t>
                      </a:r>
                      <a:endParaRPr lang="en-US" dirty="0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584362"/>
                  </a:ext>
                </a:extLst>
              </a:tr>
            </a:tbl>
          </a:graphicData>
        </a:graphic>
      </p:graphicFrame>
      <p:sp>
        <p:nvSpPr>
          <p:cNvPr id="13" name="Rectangle 4">
            <a:extLst>
              <a:ext uri="{FF2B5EF4-FFF2-40B4-BE49-F238E27FC236}">
                <a16:creationId xmlns:a16="http://schemas.microsoft.com/office/drawing/2014/main" id="{319C7C4D-A048-46B6-93DD-E01C8247A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217328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D994AD82-8DBC-41CE-9637-5574A7069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14348"/>
            <a:ext cx="7052909" cy="394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02FD5F2E-9B79-4F9C-A0AC-F50849475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9" y="4206296"/>
            <a:ext cx="7052909" cy="424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519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23/27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1EDAE8C2-08F6-46FA-9904-B809EAC36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476" y="4001294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8BA0F6-66D9-4CD5-A848-D29C9D0CD7D7}"/>
              </a:ext>
            </a:extLst>
          </p:cNvPr>
          <p:cNvSpPr txBox="1"/>
          <p:nvPr/>
        </p:nvSpPr>
        <p:spPr>
          <a:xfrm>
            <a:off x="1013016" y="585336"/>
            <a:ext cx="68935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1" i="0" u="none" strike="noStrike" dirty="0">
                <a:solidFill>
                  <a:srgbClr val="1D2B42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  <a:t>Test Sample (Model 2)</a:t>
            </a:r>
            <a:endParaRPr lang="en-US" sz="4000" b="0" dirty="0">
              <a:solidFill>
                <a:srgbClr val="1D2B42"/>
              </a:solidFill>
              <a:effectLst/>
              <a:latin typeface="Inter Bold" panose="020B0604020202020204" charset="0"/>
              <a:ea typeface="Inter Bold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>
                <a:effectLst/>
                <a:latin typeface="Inter"/>
                <a:ea typeface="Inter Bold" panose="020B0604020202020204" charset="0"/>
              </a:rPr>
            </a:br>
            <a:r>
              <a:rPr lang="en-US" sz="2600" b="1" i="0" u="none" strike="noStrike" dirty="0">
                <a:solidFill>
                  <a:srgbClr val="000000"/>
                </a:solidFill>
                <a:effectLst/>
                <a:latin typeface="HK Grotesk Light" panose="00000400000000000000" pitchFamily="50" charset="0"/>
                <a:ea typeface="Inter Bold" panose="020B0604020202020204" charset="0"/>
              </a:rPr>
              <a:t>2012 Ford Fiesta – 116,767 kms</a:t>
            </a:r>
            <a:endParaRPr lang="en-US" sz="2600" b="1" dirty="0">
              <a:effectLst/>
              <a:latin typeface="HK Grotesk Light" panose="00000400000000000000" pitchFamily="50" charset="0"/>
              <a:ea typeface="Inter Bold" panose="020B0604020202020204" charset="0"/>
            </a:endParaRPr>
          </a:p>
          <a:p>
            <a:br>
              <a:rPr lang="en-US" dirty="0">
                <a:latin typeface="Inter Bold" panose="020B0604020202020204" charset="0"/>
                <a:ea typeface="Inter Bold" panose="020B0604020202020204" charset="0"/>
              </a:rPr>
            </a:br>
            <a:endParaRPr lang="en-US" dirty="0">
              <a:latin typeface="Inter Bold" panose="020B0604020202020204" charset="0"/>
              <a:ea typeface="Inter Bold" panose="020B060402020202020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19C7C4D-A048-46B6-93DD-E01C8247A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217328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BA0110-7A91-48E5-B91F-FB3C4CD7C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943958"/>
              </p:ext>
            </p:extLst>
          </p:nvPr>
        </p:nvGraphicFramePr>
        <p:xfrm>
          <a:off x="1827670" y="2331239"/>
          <a:ext cx="6595128" cy="2181225"/>
        </p:xfrm>
        <a:graphic>
          <a:graphicData uri="http://schemas.openxmlformats.org/drawingml/2006/table">
            <a:tbl>
              <a:tblPr/>
              <a:tblGrid>
                <a:gridCol w="4591142">
                  <a:extLst>
                    <a:ext uri="{9D8B030D-6E8A-4147-A177-3AD203B41FA5}">
                      <a16:colId xmlns:a16="http://schemas.microsoft.com/office/drawing/2014/main" val="1722311104"/>
                    </a:ext>
                  </a:extLst>
                </a:gridCol>
                <a:gridCol w="2003986">
                  <a:extLst>
                    <a:ext uri="{9D8B030D-6E8A-4147-A177-3AD203B41FA5}">
                      <a16:colId xmlns:a16="http://schemas.microsoft.com/office/drawing/2014/main" val="486761879"/>
                    </a:ext>
                  </a:extLst>
                </a:gridCol>
              </a:tblGrid>
              <a:tr h="69532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Past mileage recommendations</a:t>
                      </a:r>
                      <a:endParaRPr lang="en-US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Mileage (kms)</a:t>
                      </a:r>
                      <a:endParaRPr lang="en-US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750008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Change Oil</a:t>
                      </a:r>
                      <a:endParaRPr lang="en-US" dirty="0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8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110,929</a:t>
                      </a:r>
                      <a:endParaRPr lang="en-US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86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8055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Major PMS</a:t>
                      </a:r>
                      <a:endParaRPr lang="en-US" dirty="0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C1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99,253</a:t>
                      </a:r>
                      <a:endParaRPr lang="en-US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C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510369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Complete Vehicle Inspection</a:t>
                      </a:r>
                      <a:endParaRPr lang="en-US" dirty="0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E1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81,739</a:t>
                      </a:r>
                      <a:endParaRPr lang="en-US" dirty="0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E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011060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50C55881-53FB-4B06-A04D-40E60988F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016" y="246356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9" name="Picture 5">
            <a:extLst>
              <a:ext uri="{FF2B5EF4-FFF2-40B4-BE49-F238E27FC236}">
                <a16:creationId xmlns:a16="http://schemas.microsoft.com/office/drawing/2014/main" id="{134494AE-1E14-4715-8789-741E0096D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4686910"/>
            <a:ext cx="8193068" cy="367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DA7C50F9-7B76-4B95-876F-4CD060363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873" y="647056"/>
            <a:ext cx="7538712" cy="380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0A811D83-1C3B-4107-8BBF-9EFB03AAE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872" y="4632093"/>
            <a:ext cx="7548185" cy="367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328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24/27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1EDAE8C2-08F6-46FA-9904-B809EAC36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476" y="4001294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8BA0F6-66D9-4CD5-A848-D29C9D0CD7D7}"/>
              </a:ext>
            </a:extLst>
          </p:cNvPr>
          <p:cNvSpPr txBox="1"/>
          <p:nvPr/>
        </p:nvSpPr>
        <p:spPr>
          <a:xfrm>
            <a:off x="1013016" y="585336"/>
            <a:ext cx="68935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1" i="0" u="none" strike="noStrike" dirty="0">
                <a:solidFill>
                  <a:srgbClr val="1D2B42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  <a:t>Test Sample (Model 2)</a:t>
            </a:r>
            <a:endParaRPr lang="en-US" sz="4000" b="0" dirty="0">
              <a:solidFill>
                <a:srgbClr val="1D2B42"/>
              </a:solidFill>
              <a:effectLst/>
              <a:latin typeface="Inter Bold" panose="020B0604020202020204" charset="0"/>
              <a:ea typeface="Inter Bold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>
                <a:effectLst/>
                <a:latin typeface="Inter"/>
                <a:ea typeface="Inter Bold" panose="020B0604020202020204" charset="0"/>
              </a:rPr>
            </a:br>
            <a:r>
              <a:rPr lang="en-US" sz="2600" b="1" i="0" u="none" strike="noStrike" dirty="0">
                <a:solidFill>
                  <a:srgbClr val="000000"/>
                </a:solidFill>
                <a:effectLst/>
                <a:latin typeface="HK Grotesk Light" panose="00000400000000000000" pitchFamily="50" charset="0"/>
                <a:ea typeface="Inter Bold" panose="020B0604020202020204" charset="0"/>
              </a:rPr>
              <a:t>2012 Ford Fiesta – 116,767 kms</a:t>
            </a:r>
            <a:endParaRPr lang="en-US" sz="2600" b="1" dirty="0">
              <a:effectLst/>
              <a:latin typeface="HK Grotesk Light" panose="00000400000000000000" pitchFamily="50" charset="0"/>
              <a:ea typeface="Inter Bold" panose="020B0604020202020204" charset="0"/>
            </a:endParaRPr>
          </a:p>
          <a:p>
            <a:br>
              <a:rPr lang="en-US" dirty="0">
                <a:latin typeface="Inter Bold" panose="020B0604020202020204" charset="0"/>
                <a:ea typeface="Inter Bold" panose="020B0604020202020204" charset="0"/>
              </a:rPr>
            </a:br>
            <a:endParaRPr lang="en-US" dirty="0">
              <a:latin typeface="Inter Bold" panose="020B0604020202020204" charset="0"/>
              <a:ea typeface="Inter Bold" panose="020B060402020202020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19C7C4D-A048-46B6-93DD-E01C8247A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217328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0C55881-53FB-4B06-A04D-40E60988F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016" y="246356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4CB5B9A-5E1E-4D11-A2A7-162AE232C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063908"/>
              </p:ext>
            </p:extLst>
          </p:nvPr>
        </p:nvGraphicFramePr>
        <p:xfrm>
          <a:off x="1101634" y="3370512"/>
          <a:ext cx="7204166" cy="3381375"/>
        </p:xfrm>
        <a:graphic>
          <a:graphicData uri="http://schemas.openxmlformats.org/drawingml/2006/table">
            <a:tbl>
              <a:tblPr/>
              <a:tblGrid>
                <a:gridCol w="5011148">
                  <a:extLst>
                    <a:ext uri="{9D8B030D-6E8A-4147-A177-3AD203B41FA5}">
                      <a16:colId xmlns:a16="http://schemas.microsoft.com/office/drawing/2014/main" val="168444888"/>
                    </a:ext>
                  </a:extLst>
                </a:gridCol>
                <a:gridCol w="2193018">
                  <a:extLst>
                    <a:ext uri="{9D8B030D-6E8A-4147-A177-3AD203B41FA5}">
                      <a16:colId xmlns:a16="http://schemas.microsoft.com/office/drawing/2014/main" val="2340808605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Future mileage recommendations</a:t>
                      </a:r>
                      <a:endParaRPr lang="en-US" dirty="0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Mileage (kms)</a:t>
                      </a:r>
                      <a:endParaRPr lang="en-US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107436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Major PMS</a:t>
                      </a:r>
                      <a:endParaRPr lang="en-US" dirty="0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8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122,605</a:t>
                      </a:r>
                      <a:endParaRPr lang="en-US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86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390772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HVAC</a:t>
                      </a:r>
                      <a:endParaRPr lang="en-US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C1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128,443</a:t>
                      </a:r>
                      <a:endParaRPr lang="en-US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C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392955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Complete Vehicle Inspection</a:t>
                      </a:r>
                      <a:endParaRPr lang="en-US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E1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Inter Bold" panose="020B0604020202020204" charset="0"/>
                          <a:ea typeface="Inter Bold" panose="020B0604020202020204" charset="0"/>
                        </a:rPr>
                        <a:t>134,281</a:t>
                      </a:r>
                      <a:endParaRPr lang="en-US" dirty="0">
                        <a:effectLst/>
                        <a:latin typeface="Inter Bold" panose="020B0604020202020204" charset="0"/>
                        <a:ea typeface="Inter Bold" panose="020B0604020202020204" charset="0"/>
                      </a:endParaRPr>
                    </a:p>
                  </a:txBody>
                  <a:tcPr marL="95250" marR="95250" marT="95250" marB="95250" anchor="ctr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E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956099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32E88ABA-D870-42E1-BDAA-5465593E6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635" y="3371306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73" name="Picture 5">
            <a:extLst>
              <a:ext uri="{FF2B5EF4-FFF2-40B4-BE49-F238E27FC236}">
                <a16:creationId xmlns:a16="http://schemas.microsoft.com/office/drawing/2014/main" id="{E13A02F1-A08F-4E16-AD51-500B9E1EF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1" y="663350"/>
            <a:ext cx="7010400" cy="358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6250116A-B897-4CFA-8BC1-C97623307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4439305"/>
            <a:ext cx="7010400" cy="397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382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25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/27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128713"/>
            <a:ext cx="11031415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9600" spc="-480" dirty="0">
                <a:solidFill>
                  <a:srgbClr val="1D2B42"/>
                </a:solidFill>
                <a:latin typeface="Inter Bold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29921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b="1" spc="-30" dirty="0">
                <a:solidFill>
                  <a:srgbClr val="1D2B42"/>
                </a:solidFill>
                <a:latin typeface="Inter Bold"/>
              </a:rPr>
              <a:t>Eskwelabs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b="1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26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/27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0D128D2A-6C96-4F9E-BA33-82EA6B032285}"/>
              </a:ext>
            </a:extLst>
          </p:cNvPr>
          <p:cNvSpPr txBox="1"/>
          <p:nvPr/>
        </p:nvSpPr>
        <p:spPr>
          <a:xfrm>
            <a:off x="13411200" y="934276"/>
            <a:ext cx="11031415" cy="109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4000" spc="-480" dirty="0">
                <a:solidFill>
                  <a:srgbClr val="1D2B42"/>
                </a:solidFill>
                <a:latin typeface="Inter Bold"/>
              </a:rPr>
              <a:t>Recommendations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BE9C0-4B58-41E1-A136-6A3281EC5765}"/>
              </a:ext>
            </a:extLst>
          </p:cNvPr>
          <p:cNvSpPr txBox="1"/>
          <p:nvPr/>
        </p:nvSpPr>
        <p:spPr>
          <a:xfrm>
            <a:off x="964946" y="2385109"/>
            <a:ext cx="15799053" cy="5334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500" b="0" i="0" u="none" strike="noStrike" dirty="0">
                <a:solidFill>
                  <a:srgbClr val="000000"/>
                </a:solidFill>
                <a:effectLst/>
                <a:latin typeface="HK Grotesk" panose="00000500000000000000" pitchFamily="50" charset="0"/>
              </a:rPr>
              <a:t>Try multi-label classification</a:t>
            </a:r>
          </a:p>
          <a:p>
            <a:pPr marL="514350" indent="-5143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500" b="0" i="0" u="none" strike="noStrike" dirty="0">
                <a:solidFill>
                  <a:srgbClr val="000000"/>
                </a:solidFill>
                <a:effectLst/>
                <a:latin typeface="HK Grotesk" panose="00000500000000000000" pitchFamily="50" charset="0"/>
              </a:rPr>
              <a:t>Splitting the majority class/es even further to reduce imbalance</a:t>
            </a:r>
          </a:p>
          <a:p>
            <a:pPr marL="514350" indent="-5143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500" b="0" i="0" u="none" strike="noStrike" dirty="0">
                <a:solidFill>
                  <a:srgbClr val="000000"/>
                </a:solidFill>
                <a:effectLst/>
                <a:latin typeface="HK Grotesk" panose="00000500000000000000" pitchFamily="50" charset="0"/>
              </a:rPr>
              <a:t>Make use of other encoders for nominal features</a:t>
            </a:r>
          </a:p>
          <a:p>
            <a:pPr marL="514350" indent="-5143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500" b="1" i="0" u="none" strike="noStrike" dirty="0">
                <a:solidFill>
                  <a:srgbClr val="000000"/>
                </a:solidFill>
                <a:effectLst/>
                <a:latin typeface="HK Grotesk" panose="00000500000000000000" pitchFamily="50" charset="0"/>
              </a:rPr>
              <a:t>Increase the size of the dataset </a:t>
            </a:r>
            <a:r>
              <a:rPr lang="en-US" sz="3500" b="0" i="0" u="none" strike="noStrike" dirty="0">
                <a:solidFill>
                  <a:srgbClr val="000000"/>
                </a:solidFill>
                <a:effectLst/>
                <a:latin typeface="HK Grotesk" panose="00000500000000000000" pitchFamily="50" charset="0"/>
              </a:rPr>
              <a:t>(then do under sampling)</a:t>
            </a:r>
          </a:p>
          <a:p>
            <a:pPr marL="514350" indent="-5143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500" b="0" i="0" u="none" strike="noStrike" dirty="0">
                <a:solidFill>
                  <a:srgbClr val="000000"/>
                </a:solidFill>
                <a:effectLst/>
                <a:latin typeface="HK Grotesk" panose="00000500000000000000" pitchFamily="50" charset="0"/>
              </a:rPr>
              <a:t>Combining random under sampling and random oversampling</a:t>
            </a:r>
          </a:p>
        </p:txBody>
      </p:sp>
    </p:spTree>
    <p:extLst>
      <p:ext uri="{BB962C8B-B14F-4D97-AF65-F5344CB8AC3E}">
        <p14:creationId xmlns:p14="http://schemas.microsoft.com/office/powerpoint/2010/main" val="1928575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68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028700" y="301061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12" name="TextBox 12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D5D8DB"/>
                </a:solidFill>
                <a:latin typeface="HK Grotesk Light"/>
              </a:rPr>
              <a:t>27</a:t>
            </a:r>
            <a:r>
              <a:rPr lang="en-US" sz="1800" spc="36" dirty="0">
                <a:solidFill>
                  <a:srgbClr val="D5D8DB"/>
                </a:solidFill>
                <a:latin typeface="HK Grotesk Light"/>
              </a:rPr>
              <a:t>/27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1" y="3632797"/>
            <a:ext cx="2926080" cy="387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 dirty="0">
                <a:solidFill>
                  <a:srgbClr val="D5D8DB"/>
                </a:solidFill>
                <a:latin typeface="Inter Bold"/>
              </a:rPr>
              <a:t>Andre Gabriel Labayan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400059"/>
            <a:ext cx="2926080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57800" y="3664695"/>
            <a:ext cx="3118062" cy="405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200" dirty="0">
                <a:solidFill>
                  <a:srgbClr val="D5D8DB"/>
                </a:solidFill>
                <a:latin typeface="Inter Bold"/>
              </a:rPr>
              <a:t>Melchor King Calma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57800" y="7400059"/>
            <a:ext cx="3118061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62797" y="7360715"/>
            <a:ext cx="3109203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8314" y="1162050"/>
            <a:ext cx="15571373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480" dirty="0">
                <a:solidFill>
                  <a:srgbClr val="D5D8DB"/>
                </a:solidFill>
                <a:latin typeface="Inter Bold"/>
              </a:rPr>
              <a:t>The Autoserved Team</a:t>
            </a:r>
          </a:p>
        </p:txBody>
      </p:sp>
      <p:pic>
        <p:nvPicPr>
          <p:cNvPr id="6146" name="Picture 2" descr="May be an image of Andrei Gabriel Labayan, standing and food">
            <a:extLst>
              <a:ext uri="{FF2B5EF4-FFF2-40B4-BE49-F238E27FC236}">
                <a16:creationId xmlns:a16="http://schemas.microsoft.com/office/drawing/2014/main" id="{9BDD24D0-3E0A-480F-BFDF-C4E0BA7F7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54" y="4540341"/>
            <a:ext cx="2678436" cy="267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9">
            <a:extLst>
              <a:ext uri="{FF2B5EF4-FFF2-40B4-BE49-F238E27FC236}">
                <a16:creationId xmlns:a16="http://schemas.microsoft.com/office/drawing/2014/main" id="{2078F3E9-915D-4D12-B71D-144F353AAE97}"/>
              </a:ext>
            </a:extLst>
          </p:cNvPr>
          <p:cNvSpPr/>
          <p:nvPr/>
        </p:nvSpPr>
        <p:spPr>
          <a:xfrm>
            <a:off x="1028700" y="4239972"/>
            <a:ext cx="292608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148" name="Picture 4" descr="Profile photo of Melchor King Calma">
            <a:extLst>
              <a:ext uri="{FF2B5EF4-FFF2-40B4-BE49-F238E27FC236}">
                <a16:creationId xmlns:a16="http://schemas.microsoft.com/office/drawing/2014/main" id="{11CF5CBC-D641-423E-B726-F8F5A5467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612" y="4478644"/>
            <a:ext cx="2740132" cy="274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9">
            <a:extLst>
              <a:ext uri="{FF2B5EF4-FFF2-40B4-BE49-F238E27FC236}">
                <a16:creationId xmlns:a16="http://schemas.microsoft.com/office/drawing/2014/main" id="{4C65B7D4-8393-4E90-943F-F130FF132D98}"/>
              </a:ext>
            </a:extLst>
          </p:cNvPr>
          <p:cNvSpPr/>
          <p:nvPr/>
        </p:nvSpPr>
        <p:spPr>
          <a:xfrm>
            <a:off x="5266902" y="4204596"/>
            <a:ext cx="310896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35387EEE-594C-4509-BBA7-F59FA4CAFC67}"/>
              </a:ext>
            </a:extLst>
          </p:cNvPr>
          <p:cNvSpPr txBox="1"/>
          <p:nvPr/>
        </p:nvSpPr>
        <p:spPr>
          <a:xfrm>
            <a:off x="9677400" y="3689890"/>
            <a:ext cx="3118062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200" dirty="0">
                <a:solidFill>
                  <a:srgbClr val="D5D8DB"/>
                </a:solidFill>
                <a:latin typeface="Inter Bold"/>
              </a:rPr>
              <a:t>Justine Paul Padayao</a:t>
            </a:r>
          </a:p>
        </p:txBody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88734BD1-2E60-4FA3-B828-9F3DB6963913}"/>
              </a:ext>
            </a:extLst>
          </p:cNvPr>
          <p:cNvSpPr/>
          <p:nvPr/>
        </p:nvSpPr>
        <p:spPr>
          <a:xfrm>
            <a:off x="9686502" y="4229791"/>
            <a:ext cx="310896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150" name="Picture 6" descr="profile image">
            <a:extLst>
              <a:ext uri="{FF2B5EF4-FFF2-40B4-BE49-F238E27FC236}">
                <a16:creationId xmlns:a16="http://schemas.microsoft.com/office/drawing/2014/main" id="{0A9318FA-8927-4F36-9F8D-54FED7936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192" y="4501622"/>
            <a:ext cx="2678436" cy="270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7">
            <a:extLst>
              <a:ext uri="{FF2B5EF4-FFF2-40B4-BE49-F238E27FC236}">
                <a16:creationId xmlns:a16="http://schemas.microsoft.com/office/drawing/2014/main" id="{F3A3ECAA-C750-4586-9F95-D64B8531E3A5}"/>
              </a:ext>
            </a:extLst>
          </p:cNvPr>
          <p:cNvSpPr txBox="1"/>
          <p:nvPr/>
        </p:nvSpPr>
        <p:spPr>
          <a:xfrm>
            <a:off x="14140995" y="3689890"/>
            <a:ext cx="3118062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200" dirty="0">
                <a:solidFill>
                  <a:srgbClr val="D5D8DB"/>
                </a:solidFill>
                <a:latin typeface="Inter Bold"/>
              </a:rPr>
              <a:t>Patrick Nichol Nuguid</a:t>
            </a:r>
          </a:p>
        </p:txBody>
      </p:sp>
      <p:sp>
        <p:nvSpPr>
          <p:cNvPr id="30" name="AutoShape 9">
            <a:extLst>
              <a:ext uri="{FF2B5EF4-FFF2-40B4-BE49-F238E27FC236}">
                <a16:creationId xmlns:a16="http://schemas.microsoft.com/office/drawing/2014/main" id="{9F36C186-C68D-4B4A-A841-2794DCFEF85C}"/>
              </a:ext>
            </a:extLst>
          </p:cNvPr>
          <p:cNvSpPr/>
          <p:nvPr/>
        </p:nvSpPr>
        <p:spPr>
          <a:xfrm>
            <a:off x="14150097" y="4229791"/>
            <a:ext cx="310896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152" name="Picture 8" descr="Profile photo of Patrick Nuguid">
            <a:extLst>
              <a:ext uri="{FF2B5EF4-FFF2-40B4-BE49-F238E27FC236}">
                <a16:creationId xmlns:a16="http://schemas.microsoft.com/office/drawing/2014/main" id="{8F9654F1-DD87-4B88-A94E-59442514C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073" y="4540340"/>
            <a:ext cx="2678436" cy="267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20">
            <a:extLst>
              <a:ext uri="{FF2B5EF4-FFF2-40B4-BE49-F238E27FC236}">
                <a16:creationId xmlns:a16="http://schemas.microsoft.com/office/drawing/2014/main" id="{C93244D1-4541-420D-B872-A473F1A6FFFA}"/>
              </a:ext>
            </a:extLst>
          </p:cNvPr>
          <p:cNvSpPr txBox="1"/>
          <p:nvPr/>
        </p:nvSpPr>
        <p:spPr>
          <a:xfrm>
            <a:off x="9741716" y="7325143"/>
            <a:ext cx="3072174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839597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D659CD-D50F-4C57-93BA-8267C6CD5108}"/>
              </a:ext>
            </a:extLst>
          </p:cNvPr>
          <p:cNvSpPr txBox="1"/>
          <p:nvPr/>
        </p:nvSpPr>
        <p:spPr>
          <a:xfrm>
            <a:off x="4572000" y="4404836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0" b="1" i="0" u="none" strike="noStrike" dirty="0">
                <a:solidFill>
                  <a:srgbClr val="1D2B42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  <a:t>Appendices</a:t>
            </a:r>
            <a:endParaRPr lang="en-US" sz="9000" b="0" dirty="0">
              <a:effectLst/>
              <a:latin typeface="Inter Bold" panose="020B0604020202020204" charset="0"/>
              <a:ea typeface="Inter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14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03/27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128713"/>
            <a:ext cx="11031415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9600" spc="-480" dirty="0">
                <a:solidFill>
                  <a:srgbClr val="1D2B42"/>
                </a:solidFill>
                <a:latin typeface="Inter Bold"/>
              </a:rPr>
              <a:t>The Problem</a:t>
            </a:r>
          </a:p>
        </p:txBody>
      </p:sp>
      <p:pic>
        <p:nvPicPr>
          <p:cNvPr id="5122" name="Picture 2" descr="Car Breakdown Basics: How to Start Your Vehicle | Drive-Safely.net">
            <a:extLst>
              <a:ext uri="{FF2B5EF4-FFF2-40B4-BE49-F238E27FC236}">
                <a16:creationId xmlns:a16="http://schemas.microsoft.com/office/drawing/2014/main" id="{EB35F6FD-9D17-4817-8707-914218CB5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359" y="3458805"/>
            <a:ext cx="6191250" cy="420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r Manual Reading Photos - Free &amp; Royalty-Free Stock Photos from Dreamstime">
            <a:extLst>
              <a:ext uri="{FF2B5EF4-FFF2-40B4-BE49-F238E27FC236}">
                <a16:creationId xmlns:a16="http://schemas.microsoft.com/office/drawing/2014/main" id="{ED86A77D-91B2-4DA9-8884-49F15C7C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3439753"/>
            <a:ext cx="6350800" cy="422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742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D659CD-D50F-4C57-93BA-8267C6CD5108}"/>
              </a:ext>
            </a:extLst>
          </p:cNvPr>
          <p:cNvSpPr txBox="1"/>
          <p:nvPr/>
        </p:nvSpPr>
        <p:spPr>
          <a:xfrm>
            <a:off x="76200" y="3712339"/>
            <a:ext cx="1813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0" b="1" i="0" u="none" strike="noStrike" dirty="0">
                <a:solidFill>
                  <a:srgbClr val="1D2B42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  <a:t>Appendix A – Feature Importance</a:t>
            </a:r>
            <a:endParaRPr lang="en-US" sz="9000" b="0" dirty="0">
              <a:effectLst/>
              <a:latin typeface="Inter Bold" panose="020B0604020202020204" charset="0"/>
              <a:ea typeface="Inter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278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B3C5AC9-B447-4A1E-BD0C-82DA020E5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933700"/>
            <a:ext cx="12608502" cy="614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9206C7-6AD8-40B7-823E-587FC2A9D1BE}"/>
              </a:ext>
            </a:extLst>
          </p:cNvPr>
          <p:cNvSpPr txBox="1"/>
          <p:nvPr/>
        </p:nvSpPr>
        <p:spPr>
          <a:xfrm>
            <a:off x="-1143000" y="1104900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0" b="1" i="0" u="none" strike="noStrike" dirty="0">
                <a:solidFill>
                  <a:srgbClr val="1D2B42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  <a:t>Model 1</a:t>
            </a:r>
            <a:endParaRPr lang="en-US" sz="9000" b="0" dirty="0">
              <a:effectLst/>
              <a:latin typeface="Inter Bold" panose="020B0604020202020204" charset="0"/>
              <a:ea typeface="Inter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158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9206C7-6AD8-40B7-823E-587FC2A9D1BE}"/>
              </a:ext>
            </a:extLst>
          </p:cNvPr>
          <p:cNvSpPr txBox="1"/>
          <p:nvPr/>
        </p:nvSpPr>
        <p:spPr>
          <a:xfrm>
            <a:off x="-1143000" y="1104900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0" b="1" i="0" u="none" strike="noStrike" dirty="0">
                <a:solidFill>
                  <a:srgbClr val="1D2B42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  <a:t>Model 2</a:t>
            </a:r>
            <a:endParaRPr lang="en-US" sz="9000" b="0" dirty="0">
              <a:effectLst/>
              <a:latin typeface="Inter Bold" panose="020B0604020202020204" charset="0"/>
              <a:ea typeface="Inter Bold" panose="020B060402020202020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9D6A1FC-BF04-47B6-AC5E-2A22ECD7E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57500"/>
            <a:ext cx="12596070" cy="614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48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94E2B-BD8C-4ECE-812B-FD2C446E8072}"/>
              </a:ext>
            </a:extLst>
          </p:cNvPr>
          <p:cNvSpPr txBox="1"/>
          <p:nvPr/>
        </p:nvSpPr>
        <p:spPr>
          <a:xfrm>
            <a:off x="76200" y="3712339"/>
            <a:ext cx="1813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0" b="1" i="0" u="none" strike="noStrike" dirty="0">
                <a:solidFill>
                  <a:srgbClr val="1D2B42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  <a:t>Appendix B –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0" b="1" dirty="0">
                <a:solidFill>
                  <a:srgbClr val="1D2B42"/>
                </a:solidFill>
                <a:latin typeface="Inter Bold" panose="020B0604020202020204" charset="0"/>
                <a:ea typeface="Inter Bold" panose="020B0604020202020204" charset="0"/>
              </a:rPr>
              <a:t>Cross-Validation Scores</a:t>
            </a:r>
            <a:endParaRPr lang="en-US" sz="9000" b="0" dirty="0">
              <a:effectLst/>
              <a:latin typeface="Inter Bold" panose="020B0604020202020204" charset="0"/>
              <a:ea typeface="Inter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460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94E2B-BD8C-4ECE-812B-FD2C446E8072}"/>
              </a:ext>
            </a:extLst>
          </p:cNvPr>
          <p:cNvSpPr txBox="1"/>
          <p:nvPr/>
        </p:nvSpPr>
        <p:spPr>
          <a:xfrm>
            <a:off x="152400" y="419100"/>
            <a:ext cx="11658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000" b="1" i="0" u="none" strike="noStrike" dirty="0">
                <a:solidFill>
                  <a:srgbClr val="1D2B42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  <a:t>Stratified Cross-Validation (Model 1)</a:t>
            </a:r>
            <a:endParaRPr lang="en-US" sz="5000" b="0" dirty="0">
              <a:effectLst/>
              <a:latin typeface="Inter Bold" panose="020B0604020202020204" charset="0"/>
              <a:ea typeface="Inter Bold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AFA36-E755-4EF1-94CE-14AF31D30119}"/>
              </a:ext>
            </a:extLst>
          </p:cNvPr>
          <p:cNvSpPr txBox="1"/>
          <p:nvPr/>
        </p:nvSpPr>
        <p:spPr>
          <a:xfrm>
            <a:off x="381000" y="1485900"/>
            <a:ext cx="14249400" cy="608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HK Grotesk" panose="00000500000000000000" pitchFamily="50" charset="0"/>
              </a:rPr>
              <a:t>Mean Accuracy: 0.6680682730923695</a:t>
            </a:r>
            <a:endParaRPr lang="en-US" sz="4000" b="0" dirty="0">
              <a:effectLst/>
              <a:latin typeface="HK Grotesk" panose="00000500000000000000" pitchFamily="50" charset="0"/>
            </a:endParaRPr>
          </a:p>
          <a:p>
            <a:pPr marL="742950" indent="-7429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HK Grotesk" panose="00000500000000000000" pitchFamily="50" charset="0"/>
              </a:rPr>
              <a:t>Mean Balanced accuracy: 0.6558033568206867</a:t>
            </a:r>
            <a:endParaRPr lang="en-US" sz="4000" b="0" dirty="0">
              <a:effectLst/>
              <a:latin typeface="HK Grotesk" panose="00000500000000000000" pitchFamily="50" charset="0"/>
            </a:endParaRPr>
          </a:p>
          <a:p>
            <a:pPr marL="742950" indent="-7429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HK Grotesk" panose="00000500000000000000" pitchFamily="50" charset="0"/>
              </a:rPr>
              <a:t>Mean f1-score_micro: 0.6680682730923695</a:t>
            </a:r>
            <a:endParaRPr lang="en-US" sz="4000" b="0" dirty="0">
              <a:effectLst/>
              <a:latin typeface="HK Grotesk" panose="00000500000000000000" pitchFamily="50" charset="0"/>
            </a:endParaRPr>
          </a:p>
          <a:p>
            <a:pPr marL="742950" indent="-7429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HK Grotesk" panose="00000500000000000000" pitchFamily="50" charset="0"/>
              </a:rPr>
              <a:t>Mean f1-score_macro: 0.6431849434165711</a:t>
            </a:r>
            <a:br>
              <a:rPr lang="en-US" sz="4000" dirty="0">
                <a:latin typeface="HK Grotesk" panose="00000500000000000000" pitchFamily="50" charset="0"/>
              </a:rPr>
            </a:br>
            <a:endParaRPr lang="en-US" sz="4000" dirty="0">
              <a:latin typeface="HK Grotesk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268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94E2B-BD8C-4ECE-812B-FD2C446E8072}"/>
              </a:ext>
            </a:extLst>
          </p:cNvPr>
          <p:cNvSpPr txBox="1"/>
          <p:nvPr/>
        </p:nvSpPr>
        <p:spPr>
          <a:xfrm>
            <a:off x="152400" y="419100"/>
            <a:ext cx="12420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000" b="1" i="0" u="none" strike="noStrike" dirty="0">
                <a:solidFill>
                  <a:srgbClr val="1D2B42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  <a:t>Stratified Cross-Validation (Model 2)</a:t>
            </a:r>
            <a:endParaRPr lang="en-US" sz="5000" b="0" dirty="0">
              <a:effectLst/>
              <a:latin typeface="Inter Bold" panose="020B0604020202020204" charset="0"/>
              <a:ea typeface="Inter Bold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AFA36-E755-4EF1-94CE-14AF31D30119}"/>
              </a:ext>
            </a:extLst>
          </p:cNvPr>
          <p:cNvSpPr txBox="1"/>
          <p:nvPr/>
        </p:nvSpPr>
        <p:spPr>
          <a:xfrm>
            <a:off x="381000" y="1485900"/>
            <a:ext cx="14249400" cy="7314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HK Grotesk" panose="00000500000000000000" pitchFamily="50" charset="0"/>
              </a:rPr>
              <a:t>Mean Accuracy: 0.821010244986061</a:t>
            </a:r>
            <a:endParaRPr lang="en-US" sz="4000" b="0" dirty="0">
              <a:effectLst/>
              <a:latin typeface="HK Grotesk" panose="00000500000000000000" pitchFamily="50" charset="0"/>
            </a:endParaRPr>
          </a:p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HK Grotesk" panose="00000500000000000000" pitchFamily="50" charset="0"/>
              </a:rPr>
              <a:t>Mean Balanced accuracy: 0.7620855363355769</a:t>
            </a:r>
            <a:endParaRPr lang="en-US" sz="4000" b="0" dirty="0">
              <a:effectLst/>
              <a:latin typeface="HK Grotesk" panose="00000500000000000000" pitchFamily="50" charset="0"/>
            </a:endParaRPr>
          </a:p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HK Grotesk" panose="00000500000000000000" pitchFamily="50" charset="0"/>
              </a:rPr>
              <a:t>Mean f1-score_micro: 0.821010244986061</a:t>
            </a:r>
            <a:endParaRPr lang="en-US" sz="4000" b="0" dirty="0">
              <a:effectLst/>
              <a:latin typeface="HK Grotesk" panose="00000500000000000000" pitchFamily="50" charset="0"/>
            </a:endParaRPr>
          </a:p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HK Grotesk" panose="00000500000000000000" pitchFamily="50" charset="0"/>
              </a:rPr>
              <a:t>Mean f1-score_macro: 0.7389874962868361</a:t>
            </a:r>
            <a:endParaRPr lang="en-US" sz="4000" b="0" dirty="0">
              <a:effectLst/>
              <a:latin typeface="HK Grotesk" panose="00000500000000000000" pitchFamily="50" charset="0"/>
            </a:endParaRPr>
          </a:p>
          <a:p>
            <a:pPr>
              <a:lnSpc>
                <a:spcPct val="200000"/>
              </a:lnSpc>
            </a:pPr>
            <a:br>
              <a:rPr lang="en-US" sz="4000" dirty="0">
                <a:latin typeface="HK Grotesk" panose="00000500000000000000" pitchFamily="50" charset="0"/>
              </a:rPr>
            </a:br>
            <a:endParaRPr lang="en-US" sz="4000" dirty="0">
              <a:latin typeface="HK Grotesk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475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94E2B-BD8C-4ECE-812B-FD2C446E8072}"/>
              </a:ext>
            </a:extLst>
          </p:cNvPr>
          <p:cNvSpPr txBox="1"/>
          <p:nvPr/>
        </p:nvSpPr>
        <p:spPr>
          <a:xfrm>
            <a:off x="76200" y="3712339"/>
            <a:ext cx="18135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0" b="1" i="0" u="none" strike="noStrike" dirty="0">
                <a:solidFill>
                  <a:srgbClr val="1D2B42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  <a:t>Q &amp; A</a:t>
            </a:r>
            <a:endParaRPr lang="en-US" sz="9000" b="0" dirty="0">
              <a:effectLst/>
              <a:latin typeface="Inter Bold" panose="020B0604020202020204" charset="0"/>
              <a:ea typeface="Inter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12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8BBEC7-16D5-4FF3-A22B-2E994A9FA534}"/>
              </a:ext>
            </a:extLst>
          </p:cNvPr>
          <p:cNvSpPr txBox="1"/>
          <p:nvPr/>
        </p:nvSpPr>
        <p:spPr>
          <a:xfrm>
            <a:off x="228600" y="419100"/>
            <a:ext cx="14782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6000" b="1" i="0" u="none" strike="noStrike" dirty="0">
                <a:solidFill>
                  <a:srgbClr val="1D2B42"/>
                </a:solidFill>
                <a:effectLst/>
                <a:latin typeface="Inter Bold" panose="020B0604020202020204" charset="0"/>
                <a:ea typeface="Inter Bold" panose="020B0604020202020204" charset="0"/>
              </a:rPr>
              <a:t>Why did you use target encoding?</a:t>
            </a:r>
            <a:endParaRPr lang="en-US" sz="6000" b="0" dirty="0">
              <a:effectLst/>
              <a:latin typeface="Inter Bold" panose="020B0604020202020204" charset="0"/>
              <a:ea typeface="Inter Bold" panose="020B0604020202020204" charset="0"/>
            </a:endParaRPr>
          </a:p>
          <a:p>
            <a:br>
              <a:rPr lang="en-US" sz="6000" dirty="0">
                <a:latin typeface="Inter Bold" panose="020B0604020202020204" charset="0"/>
                <a:ea typeface="Inter Bold" panose="020B0604020202020204" charset="0"/>
              </a:rPr>
            </a:br>
            <a:endParaRPr lang="en-US" sz="6000" dirty="0">
              <a:latin typeface="Inter Bold" panose="020B0604020202020204" charset="0"/>
              <a:ea typeface="Inter Bold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E1642-EDEC-4E5D-8E94-59414AC3E199}"/>
              </a:ext>
            </a:extLst>
          </p:cNvPr>
          <p:cNvSpPr txBox="1"/>
          <p:nvPr/>
        </p:nvSpPr>
        <p:spPr>
          <a:xfrm>
            <a:off x="457200" y="1850261"/>
            <a:ext cx="16687800" cy="763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500" b="0" i="0" u="none" strike="noStrike" dirty="0">
                <a:solidFill>
                  <a:srgbClr val="292929"/>
                </a:solidFill>
                <a:effectLst/>
                <a:latin typeface="HK Grotesk" panose="00000500000000000000" pitchFamily="50" charset="0"/>
              </a:rPr>
              <a:t>In a nutshell, it uses the target variable as the basis to generate the new encoded feature.</a:t>
            </a:r>
            <a:endParaRPr lang="en-US" sz="3500" b="0" dirty="0">
              <a:effectLst/>
              <a:latin typeface="HK Grotesk" panose="00000500000000000000" pitchFamily="50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3500" b="0" dirty="0">
                <a:effectLst/>
                <a:latin typeface="HK Grotesk" panose="00000500000000000000" pitchFamily="50" charset="0"/>
              </a:rPr>
            </a:br>
            <a:r>
              <a:rPr lang="en-US" sz="3500" b="0" i="0" u="none" strike="noStrike" dirty="0">
                <a:solidFill>
                  <a:srgbClr val="292929"/>
                </a:solidFill>
                <a:effectLst/>
                <a:latin typeface="HK Grotesk" panose="00000500000000000000" pitchFamily="50" charset="0"/>
              </a:rPr>
              <a:t>From a mathematical point of view, mean encoding represents a </a:t>
            </a:r>
            <a:r>
              <a:rPr lang="en-US" sz="3500" b="1" i="0" u="none" strike="noStrike" dirty="0">
                <a:solidFill>
                  <a:srgbClr val="292929"/>
                </a:solidFill>
                <a:effectLst/>
                <a:latin typeface="HK Grotesk" panose="00000500000000000000" pitchFamily="50" charset="0"/>
              </a:rPr>
              <a:t>probability of your target variable, conditional on each value of the feature</a:t>
            </a:r>
            <a:r>
              <a:rPr lang="en-US" sz="3500" b="0" i="0" u="none" strike="noStrike" dirty="0">
                <a:solidFill>
                  <a:srgbClr val="292929"/>
                </a:solidFill>
                <a:effectLst/>
                <a:latin typeface="HK Grotesk" panose="00000500000000000000" pitchFamily="50" charset="0"/>
              </a:rPr>
              <a:t>. In a way, it embodies the target variable in its encoded value.</a:t>
            </a:r>
            <a:endParaRPr lang="en-US" sz="3500" b="0" dirty="0">
              <a:effectLst/>
              <a:latin typeface="HK Grotesk" panose="00000500000000000000" pitchFamily="50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3500" b="0" dirty="0">
                <a:effectLst/>
                <a:latin typeface="HK Grotesk" panose="00000500000000000000" pitchFamily="50" charset="0"/>
              </a:rPr>
            </a:br>
            <a:r>
              <a:rPr lang="en-US" sz="3500" b="0" i="0" u="none" strike="noStrike" dirty="0">
                <a:solidFill>
                  <a:srgbClr val="292929"/>
                </a:solidFill>
                <a:effectLst/>
                <a:latin typeface="HK Grotesk" panose="00000500000000000000" pitchFamily="50" charset="0"/>
              </a:rPr>
              <a:t>To conclude, what mean encoding does is it solves both the encoding task and also creates a feature that is more representative of the target variable — essentially killing two birds with one stone.</a:t>
            </a:r>
            <a:endParaRPr lang="en-US" sz="3500" b="0" dirty="0">
              <a:effectLst/>
              <a:latin typeface="HK Grotesk" panose="00000500000000000000" pitchFamily="50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3500" b="0" dirty="0">
                <a:effectLst/>
                <a:latin typeface="HK Grotesk" panose="00000500000000000000" pitchFamily="50" charset="0"/>
              </a:rPr>
            </a:br>
            <a:r>
              <a:rPr lang="en-US" sz="3500" b="0" i="0" u="none" strike="noStrike" dirty="0">
                <a:solidFill>
                  <a:srgbClr val="292929"/>
                </a:solidFill>
                <a:effectLst/>
                <a:latin typeface="HK Grotesk" panose="00000500000000000000" pitchFamily="50" charset="0"/>
              </a:rPr>
              <a:t>It also doesn’t increase the dimensionality of the dataset unlike binary encoding.</a:t>
            </a:r>
            <a:endParaRPr lang="en-US" sz="3500" b="0" dirty="0">
              <a:effectLst/>
              <a:latin typeface="HK Grotesk" panose="00000500000000000000" pitchFamily="50" charset="0"/>
            </a:endParaRPr>
          </a:p>
          <a:p>
            <a:br>
              <a:rPr lang="en-US" sz="3500" dirty="0">
                <a:latin typeface="HK Grotesk" panose="00000500000000000000" pitchFamily="50" charset="0"/>
              </a:rPr>
            </a:br>
            <a:endParaRPr lang="en-US" sz="3500" dirty="0">
              <a:latin typeface="HK Grotesk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764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Eskwelabs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07/15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0479" y="2045871"/>
            <a:ext cx="5552721" cy="731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Majority of the cars being serviced are within the 30k to 80k mileage.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CE9F39AC-1C36-404E-A9C7-98A829B15C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7653657"/>
              </p:ext>
            </p:extLst>
          </p:nvPr>
        </p:nvGraphicFramePr>
        <p:xfrm>
          <a:off x="7086600" y="1532696"/>
          <a:ext cx="10515600" cy="7070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5E0BBF0-8B79-44D8-BB67-FD20BDDF5A9E}"/>
              </a:ext>
            </a:extLst>
          </p:cNvPr>
          <p:cNvSpPr txBox="1"/>
          <p:nvPr/>
        </p:nvSpPr>
        <p:spPr>
          <a:xfrm>
            <a:off x="10591800" y="2076450"/>
            <a:ext cx="3810000" cy="784830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K Grotesk Light" panose="00000400000000000000" pitchFamily="50" charset="0"/>
              </a:rPr>
              <a:t>Hypothesis: There is an increase of customers since car owners have expired warranty when reaching this mileage.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E19CEC-D947-4165-8522-4E609585D55E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9753600" y="2468865"/>
            <a:ext cx="838200" cy="6172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41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4EC8D1-DB4E-49AB-B227-47E62B4A2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1" y="1896659"/>
            <a:ext cx="7581900" cy="50569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2ED67C-BB38-4449-903B-68D632F5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636" y="1875511"/>
            <a:ext cx="7693563" cy="51230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extBox 12">
            <a:extLst>
              <a:ext uri="{FF2B5EF4-FFF2-40B4-BE49-F238E27FC236}">
                <a16:creationId xmlns:a16="http://schemas.microsoft.com/office/drawing/2014/main" id="{4DB655F0-E9D5-4006-8170-1C93979080F3}"/>
              </a:ext>
            </a:extLst>
          </p:cNvPr>
          <p:cNvSpPr txBox="1"/>
          <p:nvPr/>
        </p:nvSpPr>
        <p:spPr>
          <a:xfrm>
            <a:off x="1028701" y="1401526"/>
            <a:ext cx="7581900" cy="399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 dirty="0">
                <a:solidFill>
                  <a:srgbClr val="1D2B42"/>
                </a:solidFill>
                <a:latin typeface="Inter Bold"/>
              </a:rPr>
              <a:t>Before Logarithmic Transformation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810758CA-B9D4-483B-907F-681ECEA6816E}"/>
              </a:ext>
            </a:extLst>
          </p:cNvPr>
          <p:cNvSpPr txBox="1"/>
          <p:nvPr/>
        </p:nvSpPr>
        <p:spPr>
          <a:xfrm>
            <a:off x="9144000" y="1407554"/>
            <a:ext cx="7693563" cy="387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 dirty="0">
                <a:solidFill>
                  <a:srgbClr val="1D2B42"/>
                </a:solidFill>
                <a:latin typeface="Inter Bold"/>
              </a:rPr>
              <a:t>After Logarithmic Transformation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B63AEFDD-8FC3-4CE4-A325-1401221D3868}"/>
              </a:ext>
            </a:extLst>
          </p:cNvPr>
          <p:cNvSpPr txBox="1"/>
          <p:nvPr/>
        </p:nvSpPr>
        <p:spPr>
          <a:xfrm>
            <a:off x="919616" y="781374"/>
            <a:ext cx="611618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3000" dirty="0">
                <a:solidFill>
                  <a:srgbClr val="1D2B42"/>
                </a:solidFill>
                <a:latin typeface="Inter Bold"/>
              </a:rPr>
              <a:t>Mileage Analysis</a:t>
            </a: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D5C8EC16-7C24-4DA4-9F9D-0A3EE16CF4E8}"/>
              </a:ext>
            </a:extLst>
          </p:cNvPr>
          <p:cNvSpPr/>
          <p:nvPr/>
        </p:nvSpPr>
        <p:spPr>
          <a:xfrm>
            <a:off x="919616" y="1372787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1B04CE-796F-4AB5-9EFD-A43377142B50}"/>
              </a:ext>
            </a:extLst>
          </p:cNvPr>
          <p:cNvSpPr txBox="1"/>
          <p:nvPr/>
        </p:nvSpPr>
        <p:spPr>
          <a:xfrm>
            <a:off x="1028700" y="711163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D2B42"/>
                </a:solidFill>
                <a:latin typeface="HK Grotesk Light" panose="00000400000000000000" pitchFamily="50" charset="0"/>
              </a:rPr>
              <a:t>Skewness: 13.957 </a:t>
            </a:r>
          </a:p>
          <a:p>
            <a:r>
              <a:rPr lang="en-US" sz="1600" dirty="0">
                <a:solidFill>
                  <a:srgbClr val="1D2B42"/>
                </a:solidFill>
                <a:latin typeface="HK Grotesk Light" panose="00000400000000000000" pitchFamily="50" charset="0"/>
              </a:rPr>
              <a:t>Kurtosis: 476.541</a:t>
            </a:r>
          </a:p>
        </p:txBody>
      </p:sp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D00A3489-864A-4DF3-AB70-97A4F367A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323389"/>
              </p:ext>
            </p:extLst>
          </p:nvPr>
        </p:nvGraphicFramePr>
        <p:xfrm>
          <a:off x="8678857" y="7202677"/>
          <a:ext cx="8623848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5925">
                  <a:extLst>
                    <a:ext uri="{9D8B030D-6E8A-4147-A177-3AD203B41FA5}">
                      <a16:colId xmlns:a16="http://schemas.microsoft.com/office/drawing/2014/main" val="791075007"/>
                    </a:ext>
                  </a:extLst>
                </a:gridCol>
                <a:gridCol w="1262437">
                  <a:extLst>
                    <a:ext uri="{9D8B030D-6E8A-4147-A177-3AD203B41FA5}">
                      <a16:colId xmlns:a16="http://schemas.microsoft.com/office/drawing/2014/main" val="4124562593"/>
                    </a:ext>
                  </a:extLst>
                </a:gridCol>
                <a:gridCol w="1708003">
                  <a:extLst>
                    <a:ext uri="{9D8B030D-6E8A-4147-A177-3AD203B41FA5}">
                      <a16:colId xmlns:a16="http://schemas.microsoft.com/office/drawing/2014/main" val="55129146"/>
                    </a:ext>
                  </a:extLst>
                </a:gridCol>
                <a:gridCol w="3267483">
                  <a:extLst>
                    <a:ext uri="{9D8B030D-6E8A-4147-A177-3AD203B41FA5}">
                      <a16:colId xmlns:a16="http://schemas.microsoft.com/office/drawing/2014/main" val="2146875169"/>
                    </a:ext>
                  </a:extLst>
                </a:gridCol>
              </a:tblGrid>
              <a:tr h="2990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Normality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Conclusion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598566"/>
                  </a:ext>
                </a:extLst>
              </a:tr>
              <a:tr h="2990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Shapiro Wilk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0.9826858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8.7544357e -26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Does not follow normal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055998"/>
                  </a:ext>
                </a:extLst>
              </a:tr>
              <a:tr h="2990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Lilliefors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475561"/>
                  </a:ext>
                </a:extLst>
              </a:tr>
              <a:tr h="2990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Kolmogorov Smirnov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199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597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04/27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128713"/>
            <a:ext cx="11031415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9600" spc="-480" dirty="0">
                <a:solidFill>
                  <a:srgbClr val="1D2B42"/>
                </a:solidFill>
                <a:latin typeface="Inter Bold"/>
              </a:rPr>
              <a:t>The 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FBA789-7244-4CF9-8854-84D3ACC60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821" y="2872550"/>
            <a:ext cx="3441833" cy="5182531"/>
          </a:xfrm>
          <a:prstGeom prst="rect">
            <a:avLst/>
          </a:prstGeom>
        </p:spPr>
      </p:pic>
      <p:pic>
        <p:nvPicPr>
          <p:cNvPr id="2052" name="Picture 4" descr="AutoServed - Your Personal Car Maintenance Advisor">
            <a:extLst>
              <a:ext uri="{FF2B5EF4-FFF2-40B4-BE49-F238E27FC236}">
                <a16:creationId xmlns:a16="http://schemas.microsoft.com/office/drawing/2014/main" id="{3BFF5C31-DF1C-4C81-9A7B-5BBDDD0FF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4529867"/>
            <a:ext cx="5867400" cy="12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290DB3-FE26-4D6F-9F47-2815713CF882}"/>
              </a:ext>
            </a:extLst>
          </p:cNvPr>
          <p:cNvSpPr txBox="1"/>
          <p:nvPr/>
        </p:nvSpPr>
        <p:spPr>
          <a:xfrm>
            <a:off x="13868400" y="3154504"/>
            <a:ext cx="3962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1D2B42"/>
                </a:solidFill>
                <a:latin typeface="Inter Bold" panose="020B0604020202020204" charset="0"/>
                <a:ea typeface="Inter Bold" panose="020B0604020202020204" charset="0"/>
              </a:rPr>
              <a:t>Past</a:t>
            </a:r>
          </a:p>
          <a:p>
            <a:r>
              <a:rPr lang="en-US" b="1" dirty="0">
                <a:solidFill>
                  <a:srgbClr val="1D2B42"/>
                </a:solidFill>
                <a:latin typeface="HK Grotesk Light" panose="00000400000000000000" pitchFamily="50" charset="0"/>
              </a:rPr>
              <a:t>What services should your car received in the past?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DC0944-686A-4657-A0E9-3462EA436C86}"/>
              </a:ext>
            </a:extLst>
          </p:cNvPr>
          <p:cNvSpPr txBox="1"/>
          <p:nvPr/>
        </p:nvSpPr>
        <p:spPr>
          <a:xfrm>
            <a:off x="13868400" y="4872701"/>
            <a:ext cx="3962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1D2B42"/>
                </a:solidFill>
                <a:latin typeface="Inter Bold" panose="020B0604020202020204" charset="0"/>
                <a:ea typeface="Inter Bold" panose="020B0604020202020204" charset="0"/>
              </a:rPr>
              <a:t>Present</a:t>
            </a:r>
          </a:p>
          <a:p>
            <a:r>
              <a:rPr lang="en-US" b="1" dirty="0">
                <a:solidFill>
                  <a:srgbClr val="1D2B42"/>
                </a:solidFill>
                <a:latin typeface="HK Grotesk Light" panose="00000400000000000000" pitchFamily="50" charset="0"/>
              </a:rPr>
              <a:t>What services your car might need in your current mileage?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C7A9B1-4F93-4DB3-A18B-21FE15DBB737}"/>
              </a:ext>
            </a:extLst>
          </p:cNvPr>
          <p:cNvSpPr txBox="1"/>
          <p:nvPr/>
        </p:nvSpPr>
        <p:spPr>
          <a:xfrm>
            <a:off x="13881100" y="6590898"/>
            <a:ext cx="3962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1D2B42"/>
                </a:solidFill>
                <a:latin typeface="Inter Bold" panose="020B0604020202020204" charset="0"/>
                <a:ea typeface="Inter Bold" panose="020B0604020202020204" charset="0"/>
              </a:rPr>
              <a:t>Future</a:t>
            </a:r>
          </a:p>
          <a:p>
            <a:r>
              <a:rPr lang="en-US" dirty="0">
                <a:solidFill>
                  <a:srgbClr val="1D2B42"/>
                </a:solidFill>
                <a:latin typeface="HK Grotesk" panose="00000500000000000000" pitchFamily="50" charset="0"/>
              </a:rPr>
              <a:t>What services your car might require in the future?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D8980E-A2A1-4490-81CD-DEF0FBFBD6D0}"/>
              </a:ext>
            </a:extLst>
          </p:cNvPr>
          <p:cNvCxnSpPr>
            <a:stCxn id="9" idx="3"/>
          </p:cNvCxnSpPr>
          <p:nvPr/>
        </p:nvCxnSpPr>
        <p:spPr>
          <a:xfrm flipV="1">
            <a:off x="10048654" y="5448300"/>
            <a:ext cx="3514946" cy="15516"/>
          </a:xfrm>
          <a:prstGeom prst="straightConnector1">
            <a:avLst/>
          </a:prstGeom>
          <a:ln>
            <a:solidFill>
              <a:srgbClr val="203C7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A06E75-AB41-4EBE-8412-CD846558524B}"/>
              </a:ext>
            </a:extLst>
          </p:cNvPr>
          <p:cNvCxnSpPr>
            <a:stCxn id="9" idx="3"/>
            <a:endCxn id="21" idx="1"/>
          </p:cNvCxnSpPr>
          <p:nvPr/>
        </p:nvCxnSpPr>
        <p:spPr>
          <a:xfrm flipV="1">
            <a:off x="10048654" y="3708502"/>
            <a:ext cx="3819746" cy="1755314"/>
          </a:xfrm>
          <a:prstGeom prst="straightConnector1">
            <a:avLst/>
          </a:prstGeom>
          <a:ln>
            <a:solidFill>
              <a:srgbClr val="203C7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849982-1A19-4C71-895D-2EB2776CACE2}"/>
              </a:ext>
            </a:extLst>
          </p:cNvPr>
          <p:cNvCxnSpPr>
            <a:stCxn id="9" idx="3"/>
            <a:endCxn id="24" idx="1"/>
          </p:cNvCxnSpPr>
          <p:nvPr/>
        </p:nvCxnSpPr>
        <p:spPr>
          <a:xfrm>
            <a:off x="10048654" y="5463816"/>
            <a:ext cx="3832446" cy="1681080"/>
          </a:xfrm>
          <a:prstGeom prst="straightConnector1">
            <a:avLst/>
          </a:prstGeom>
          <a:ln>
            <a:solidFill>
              <a:srgbClr val="203C7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id="{B63AEFDD-8FC3-4CE4-A325-1401221D3868}"/>
              </a:ext>
            </a:extLst>
          </p:cNvPr>
          <p:cNvSpPr txBox="1"/>
          <p:nvPr/>
        </p:nvSpPr>
        <p:spPr>
          <a:xfrm>
            <a:off x="919616" y="781374"/>
            <a:ext cx="611618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3000" dirty="0">
                <a:solidFill>
                  <a:srgbClr val="1D2B42"/>
                </a:solidFill>
                <a:latin typeface="Inter Bold"/>
              </a:rPr>
              <a:t>Mileage Analysis</a:t>
            </a: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D5C8EC16-7C24-4DA4-9F9D-0A3EE16CF4E8}"/>
              </a:ext>
            </a:extLst>
          </p:cNvPr>
          <p:cNvSpPr/>
          <p:nvPr/>
        </p:nvSpPr>
        <p:spPr>
          <a:xfrm>
            <a:off x="919616" y="1372787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254B6B-9E72-4FDA-8603-C42F4319C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16" y="2019300"/>
            <a:ext cx="6310325" cy="5472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4622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09/15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679901"/>
            <a:ext cx="4854145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Car owners typically have their cars serviced beginning on Friday and peaking on Saturday. </a:t>
            </a:r>
          </a:p>
          <a:p>
            <a:pPr>
              <a:lnSpc>
                <a:spcPts val="2940"/>
              </a:lnSpc>
            </a:pPr>
            <a:br>
              <a:rPr lang="en-US" sz="2100" dirty="0">
                <a:solidFill>
                  <a:srgbClr val="1D2B42"/>
                </a:solidFill>
                <a:latin typeface="HK Grotesk Light"/>
              </a:rPr>
            </a:br>
            <a:r>
              <a:rPr lang="en-US" sz="2100" dirty="0">
                <a:solidFill>
                  <a:srgbClr val="1D2B42"/>
                </a:solidFill>
                <a:latin typeface="HK Grotesk Light"/>
              </a:rPr>
              <a:t>In addition, fewer people have their cars serviced on Sunday. 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B874CE7-7E3B-4F05-B2E3-EDEEF1DE5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3350633"/>
              </p:ext>
            </p:extLst>
          </p:nvPr>
        </p:nvGraphicFramePr>
        <p:xfrm>
          <a:off x="6934200" y="2116815"/>
          <a:ext cx="10324857" cy="6589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9" name="Picture 3">
            <a:extLst>
              <a:ext uri="{FF2B5EF4-FFF2-40B4-BE49-F238E27FC236}">
                <a16:creationId xmlns:a16="http://schemas.microsoft.com/office/drawing/2014/main" id="{88E3B07B-3CCF-40E2-8BB7-5639CA1C89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AF235E03-5DF0-42D4-ABF5-2F8A7C73C48D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Eskwelabs x Autoserved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8700" y="7381395"/>
            <a:ext cx="4537894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rgbClr val="FF0000"/>
                </a:solidFill>
                <a:latin typeface="HK Grotesk Light"/>
              </a:rPr>
              <a:t>Note: </a:t>
            </a:r>
            <a:r>
              <a:rPr lang="en-US" dirty="0">
                <a:solidFill>
                  <a:srgbClr val="1D2B42"/>
                </a:solidFill>
                <a:latin typeface="HK Grotesk Light"/>
              </a:rPr>
              <a:t>Subject for review because the value stated is just the total count per day for a period of 4 years (2018 – 2021).</a:t>
            </a:r>
          </a:p>
        </p:txBody>
      </p:sp>
    </p:spTree>
    <p:extLst>
      <p:ext uri="{BB962C8B-B14F-4D97-AF65-F5344CB8AC3E}">
        <p14:creationId xmlns:p14="http://schemas.microsoft.com/office/powerpoint/2010/main" val="1348243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10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0233" y="2684335"/>
            <a:ext cx="4731868" cy="260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The majority of car owners preferred to have their vehicle serviced between the hours of 8 and 9 a.m.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1D2B42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After peak hours, the number of car owners visiting auto repair shops gradually decreases.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B874CE7-7E3B-4F05-B2E3-EDEEF1DE5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2889710"/>
              </p:ext>
            </p:extLst>
          </p:nvPr>
        </p:nvGraphicFramePr>
        <p:xfrm>
          <a:off x="6400800" y="2116815"/>
          <a:ext cx="10858257" cy="6589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4" name="Picture 3">
            <a:extLst>
              <a:ext uri="{FF2B5EF4-FFF2-40B4-BE49-F238E27FC236}">
                <a16:creationId xmlns:a16="http://schemas.microsoft.com/office/drawing/2014/main" id="{3A915252-1CD8-4EC1-BBF6-520E053F17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978EBFE-D930-49A4-9E72-DAE251EFB912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Eskwelabs x Autoserved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0233" y="7381395"/>
            <a:ext cx="4537894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rgbClr val="FF0000"/>
                </a:solidFill>
                <a:latin typeface="HK Grotesk Light"/>
              </a:rPr>
              <a:t>Note: </a:t>
            </a:r>
            <a:r>
              <a:rPr lang="en-US" dirty="0">
                <a:solidFill>
                  <a:srgbClr val="1D2B42"/>
                </a:solidFill>
                <a:latin typeface="HK Grotesk Light"/>
              </a:rPr>
              <a:t>Subject for review because the value stated is just the total count per hour for a period of 4 years (2018 – 2021).</a:t>
            </a:r>
          </a:p>
        </p:txBody>
      </p:sp>
    </p:spTree>
    <p:extLst>
      <p:ext uri="{BB962C8B-B14F-4D97-AF65-F5344CB8AC3E}">
        <p14:creationId xmlns:p14="http://schemas.microsoft.com/office/powerpoint/2010/main" val="500978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11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542163"/>
            <a:ext cx="473186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The highest number of vehicles being serviced is around the month of January. 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B874CE7-7E3B-4F05-B2E3-EDEEF1DE5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9629094"/>
              </p:ext>
            </p:extLst>
          </p:nvPr>
        </p:nvGraphicFramePr>
        <p:xfrm>
          <a:off x="6400800" y="2116815"/>
          <a:ext cx="10858257" cy="6589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4" name="Picture 3">
            <a:extLst>
              <a:ext uri="{FF2B5EF4-FFF2-40B4-BE49-F238E27FC236}">
                <a16:creationId xmlns:a16="http://schemas.microsoft.com/office/drawing/2014/main" id="{0E8B936D-FBE0-4B41-A587-057BAFC447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D0338F4B-89C8-4FC3-9115-6D9462BAC71B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Eskwelabs x Autoserved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8700" y="7381395"/>
            <a:ext cx="4537894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rgbClr val="FF0000"/>
                </a:solidFill>
                <a:latin typeface="HK Grotesk Light"/>
              </a:rPr>
              <a:t>Note: </a:t>
            </a:r>
            <a:r>
              <a:rPr lang="en-US" dirty="0">
                <a:solidFill>
                  <a:srgbClr val="1D2B42"/>
                </a:solidFill>
                <a:latin typeface="HK Grotesk Light"/>
              </a:rPr>
              <a:t>Subject for review because the value stated is just the total count per month for a period of 4 years (2018 – 2021).</a:t>
            </a:r>
          </a:p>
        </p:txBody>
      </p:sp>
    </p:spTree>
    <p:extLst>
      <p:ext uri="{BB962C8B-B14F-4D97-AF65-F5344CB8AC3E}">
        <p14:creationId xmlns:p14="http://schemas.microsoft.com/office/powerpoint/2010/main" val="2867698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05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/27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41157" y="5995574"/>
            <a:ext cx="4489794" cy="2080164"/>
            <a:chOff x="0" y="137440"/>
            <a:chExt cx="5986391" cy="2773552"/>
          </a:xfrm>
        </p:grpSpPr>
        <p:sp>
          <p:nvSpPr>
            <p:cNvPr id="15" name="AutoShape 1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80636" y="137440"/>
              <a:ext cx="5905755" cy="1125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700" dirty="0">
                  <a:solidFill>
                    <a:srgbClr val="1D2B42"/>
                  </a:solidFill>
                  <a:latin typeface="Inter Bold"/>
                </a:rPr>
                <a:t>Integrated Development Environment &amp; Software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16" y="1935596"/>
              <a:ext cx="5905755" cy="975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Tools that are primarily used to code and manipulate data.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41798" y="6394707"/>
            <a:ext cx="4429318" cy="1942281"/>
            <a:chOff x="-1" y="669618"/>
            <a:chExt cx="5905756" cy="2589706"/>
          </a:xfrm>
        </p:grpSpPr>
        <p:sp>
          <p:nvSpPr>
            <p:cNvPr id="20" name="AutoShape 20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-1" y="669618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Data Science Libraries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1" y="1788065"/>
              <a:ext cx="5905755" cy="1471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Libraries that are used to perform data analysis and machine learning modeling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2439" y="6415490"/>
            <a:ext cx="4835961" cy="1751811"/>
            <a:chOff x="-1" y="697328"/>
            <a:chExt cx="6447946" cy="2335748"/>
          </a:xfrm>
        </p:grpSpPr>
        <p:sp>
          <p:nvSpPr>
            <p:cNvPr id="25" name="AutoShape 2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-1" y="697328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Deployment Apps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057680"/>
              <a:ext cx="6447945" cy="9753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Applications that will be used for deployment and integration of our model.</a:t>
              </a:r>
            </a:p>
          </p:txBody>
        </p:sp>
      </p:grpSp>
      <p:pic>
        <p:nvPicPr>
          <p:cNvPr id="38" name="Picture 12" descr="Install Anaconda for Machine Learning and Data Science in Python">
            <a:extLst>
              <a:ext uri="{FF2B5EF4-FFF2-40B4-BE49-F238E27FC236}">
                <a16:creationId xmlns:a16="http://schemas.microsoft.com/office/drawing/2014/main" id="{D9CC42D4-1DA1-416A-89C4-9BEF2ED5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23" y="2612520"/>
            <a:ext cx="2328924" cy="116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Setting up a Python Jupyter Notebook Online &amp; Working with Python on the  Cloud">
            <a:extLst>
              <a:ext uri="{FF2B5EF4-FFF2-40B4-BE49-F238E27FC236}">
                <a16:creationId xmlns:a16="http://schemas.microsoft.com/office/drawing/2014/main" id="{31A77B69-74FC-4D34-9C93-CB66921BA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768" y="2712605"/>
            <a:ext cx="2724158" cy="143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pandas (software) - Wikipedia">
            <a:extLst>
              <a:ext uri="{FF2B5EF4-FFF2-40B4-BE49-F238E27FC236}">
                <a16:creationId xmlns:a16="http://schemas.microsoft.com/office/drawing/2014/main" id="{FD12328D-995A-4602-8A5B-B2A892350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15" y="2496632"/>
            <a:ext cx="2510771" cy="101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scikit-learn - Wikipedia">
            <a:extLst>
              <a:ext uri="{FF2B5EF4-FFF2-40B4-BE49-F238E27FC236}">
                <a16:creationId xmlns:a16="http://schemas.microsoft.com/office/drawing/2014/main" id="{12D7DF23-ED22-41FC-9EB5-D273791F6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742" y="3772935"/>
            <a:ext cx="2089796" cy="112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oft Excel Logo Png - Ms Office Excel Logo, Transparent Png - kindpng">
            <a:extLst>
              <a:ext uri="{FF2B5EF4-FFF2-40B4-BE49-F238E27FC236}">
                <a16:creationId xmlns:a16="http://schemas.microsoft.com/office/drawing/2014/main" id="{76086C87-FC55-4CE1-AEC9-EBC0B8A68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23" y="4285460"/>
            <a:ext cx="2328924" cy="121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>
            <a:extLst>
              <a:ext uri="{FF2B5EF4-FFF2-40B4-BE49-F238E27FC236}">
                <a16:creationId xmlns:a16="http://schemas.microsoft.com/office/drawing/2014/main" id="{4FCE4D64-CA0F-4310-AB23-EE19A457BCB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52" name="TextBox 9">
            <a:extLst>
              <a:ext uri="{FF2B5EF4-FFF2-40B4-BE49-F238E27FC236}">
                <a16:creationId xmlns:a16="http://schemas.microsoft.com/office/drawing/2014/main" id="{D5B7F556-465C-49BD-842C-CA87448D35CA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Eskwelabs x Autoserved</a:t>
            </a:r>
          </a:p>
        </p:txBody>
      </p:sp>
      <p:sp>
        <p:nvSpPr>
          <p:cNvPr id="53" name="AutoShape 7">
            <a:extLst>
              <a:ext uri="{FF2B5EF4-FFF2-40B4-BE49-F238E27FC236}">
                <a16:creationId xmlns:a16="http://schemas.microsoft.com/office/drawing/2014/main" id="{5F137BEA-1E7B-4C25-B2D7-3D6FFC14198C}"/>
              </a:ext>
            </a:extLst>
          </p:cNvPr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D9EE6024-10FF-43BF-B3E8-181BA6FCA775}"/>
              </a:ext>
            </a:extLst>
          </p:cNvPr>
          <p:cNvSpPr txBox="1"/>
          <p:nvPr/>
        </p:nvSpPr>
        <p:spPr>
          <a:xfrm>
            <a:off x="12725400" y="982753"/>
            <a:ext cx="13906500" cy="1043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3200" dirty="0">
                <a:solidFill>
                  <a:srgbClr val="1D2B42"/>
                </a:solidFill>
                <a:latin typeface="Inter Bold"/>
              </a:rPr>
              <a:t>DATA SCIENCE TOOLS</a:t>
            </a:r>
          </a:p>
        </p:txBody>
      </p:sp>
      <p:pic>
        <p:nvPicPr>
          <p:cNvPr id="2062" name="Picture 14" descr="NumPy - Wikipedia">
            <a:extLst>
              <a:ext uri="{FF2B5EF4-FFF2-40B4-BE49-F238E27FC236}">
                <a16:creationId xmlns:a16="http://schemas.microsoft.com/office/drawing/2014/main" id="{6084A9FA-F5FD-4164-A1B4-22066FD16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218" y="2385110"/>
            <a:ext cx="2464361" cy="110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danovinda">
            <a:extLst>
              <a:ext uri="{FF2B5EF4-FFF2-40B4-BE49-F238E27FC236}">
                <a16:creationId xmlns:a16="http://schemas.microsoft.com/office/drawing/2014/main" id="{B54D9D36-9AE3-4FBC-81D2-4D26F5D1B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402" y="3563637"/>
            <a:ext cx="1742332" cy="174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eroku – Logos Download">
            <a:extLst>
              <a:ext uri="{FF2B5EF4-FFF2-40B4-BE49-F238E27FC236}">
                <a16:creationId xmlns:a16="http://schemas.microsoft.com/office/drawing/2014/main" id="{29802F82-A750-4291-9364-8EB1255F1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3259693" y="2500517"/>
            <a:ext cx="3085559" cy="92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Streamlit — Everything You Need To Know | by Stephen Kilcommins | Mar, 2021  | DataDrivenInvestor">
            <a:extLst>
              <a:ext uri="{FF2B5EF4-FFF2-40B4-BE49-F238E27FC236}">
                <a16:creationId xmlns:a16="http://schemas.microsoft.com/office/drawing/2014/main" id="{C8318BCF-A888-4951-832D-604014BB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5447" y="3178605"/>
            <a:ext cx="3047105" cy="182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reating a Video Chat Application using Flask and Agora.io | by Christopher  Lambert | Medium">
            <a:extLst>
              <a:ext uri="{FF2B5EF4-FFF2-40B4-BE49-F238E27FC236}">
                <a16:creationId xmlns:a16="http://schemas.microsoft.com/office/drawing/2014/main" id="{83C26A5A-3441-461E-B17B-7CB23A03A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062" y="4792846"/>
            <a:ext cx="2838368" cy="141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Learn Python Series (#10) - Matplotlib Part 1 — Steemit">
            <a:extLst>
              <a:ext uri="{FF2B5EF4-FFF2-40B4-BE49-F238E27FC236}">
                <a16:creationId xmlns:a16="http://schemas.microsoft.com/office/drawing/2014/main" id="{0FFA0C4C-2575-4798-AA83-14B9CAFCA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773" y="5209209"/>
            <a:ext cx="2869530" cy="107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ython logo and symbol, meaning, history, PNG">
            <a:extLst>
              <a:ext uri="{FF2B5EF4-FFF2-40B4-BE49-F238E27FC236}">
                <a16:creationId xmlns:a16="http://schemas.microsoft.com/office/drawing/2014/main" id="{45DF08D7-0B62-4A2B-94A5-D83CF49FD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18" y="4038179"/>
            <a:ext cx="2608192" cy="163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23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90902"/>
            <a:ext cx="15049500" cy="1152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6000" spc="-480" dirty="0">
                <a:solidFill>
                  <a:srgbClr val="1D2B42"/>
                </a:solidFill>
                <a:latin typeface="Inter Bold"/>
              </a:rPr>
              <a:t>Machine Learning Pipeline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1028700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0" name="AutoShape 10"/>
          <p:cNvSpPr/>
          <p:nvPr/>
        </p:nvSpPr>
        <p:spPr>
          <a:xfrm>
            <a:off x="5350319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1" name="AutoShape 11"/>
          <p:cNvSpPr/>
          <p:nvPr/>
        </p:nvSpPr>
        <p:spPr>
          <a:xfrm>
            <a:off x="5350319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2" name="AutoShape 12"/>
          <p:cNvSpPr/>
          <p:nvPr/>
        </p:nvSpPr>
        <p:spPr>
          <a:xfrm>
            <a:off x="9671939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3" name="AutoShape 13"/>
          <p:cNvSpPr/>
          <p:nvPr/>
        </p:nvSpPr>
        <p:spPr>
          <a:xfrm>
            <a:off x="9671939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4" name="AutoShape 14"/>
          <p:cNvSpPr/>
          <p:nvPr/>
        </p:nvSpPr>
        <p:spPr>
          <a:xfrm>
            <a:off x="13993558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5" name="AutoShape 15"/>
          <p:cNvSpPr/>
          <p:nvPr/>
        </p:nvSpPr>
        <p:spPr>
          <a:xfrm>
            <a:off x="13993558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06/27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47297" y="4470389"/>
            <a:ext cx="3810000" cy="411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Data Cleaning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50320" y="4263725"/>
            <a:ext cx="3156658" cy="847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Data Preprocessing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71939" y="4487742"/>
            <a:ext cx="315665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3000" dirty="0">
                <a:solidFill>
                  <a:srgbClr val="1D2B42"/>
                </a:solidFill>
                <a:latin typeface="Inter Bold"/>
              </a:rPr>
              <a:t>Modeling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93558" y="4500021"/>
            <a:ext cx="3156658" cy="411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Deployment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B6163282-84E3-44D4-8C90-2EABDAB354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9" name="TextBox 9">
            <a:extLst>
              <a:ext uri="{FF2B5EF4-FFF2-40B4-BE49-F238E27FC236}">
                <a16:creationId xmlns:a16="http://schemas.microsoft.com/office/drawing/2014/main" id="{F3969248-1ECB-4E68-BF9F-80F6AF333A30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Eskwelabs x Autoserved</a:t>
            </a:r>
          </a:p>
        </p:txBody>
      </p:sp>
      <p:sp>
        <p:nvSpPr>
          <p:cNvPr id="30" name="AutoShape 7">
            <a:extLst>
              <a:ext uri="{FF2B5EF4-FFF2-40B4-BE49-F238E27FC236}">
                <a16:creationId xmlns:a16="http://schemas.microsoft.com/office/drawing/2014/main" id="{4D84BEED-B7D4-487E-88FC-060A7DB6888E}"/>
              </a:ext>
            </a:extLst>
          </p:cNvPr>
          <p:cNvSpPr/>
          <p:nvPr/>
        </p:nvSpPr>
        <p:spPr>
          <a:xfrm>
            <a:off x="1101634" y="2566686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03637-6D1F-4A1B-BABF-2E2180C5AA07}"/>
              </a:ext>
            </a:extLst>
          </p:cNvPr>
          <p:cNvSpPr txBox="1"/>
          <p:nvPr/>
        </p:nvSpPr>
        <p:spPr>
          <a:xfrm>
            <a:off x="5232599" y="5410055"/>
            <a:ext cx="3282633" cy="20928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HK Grotesk Light" panose="00000400000000000000" pitchFamily="50" charset="0"/>
              </a:rPr>
              <a:t>Feature label and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HK Grotesk Light" panose="00000400000000000000" pitchFamily="50" charset="0"/>
              </a:rPr>
              <a:t>Splitting of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HK Grotesk Light" panose="00000400000000000000" pitchFamily="50" charset="0"/>
              </a:rPr>
              <a:t>Oversampling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>
              <a:latin typeface="HK Grotesk Light" panose="00000400000000000000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82F374-4D9D-4AB7-AE34-990417142E6A}"/>
              </a:ext>
            </a:extLst>
          </p:cNvPr>
          <p:cNvSpPr txBox="1"/>
          <p:nvPr/>
        </p:nvSpPr>
        <p:spPr>
          <a:xfrm>
            <a:off x="9671939" y="5410055"/>
            <a:ext cx="3282633" cy="1292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HK Grotesk Light" panose="00000400000000000000" pitchFamily="50" charset="0"/>
              </a:rPr>
              <a:t>Hyperparameter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HK Grotesk Light" panose="00000400000000000000" pitchFamily="50" charset="0"/>
              </a:rPr>
              <a:t>Cross validation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5FB450-F27D-45F5-9EBE-C07F068137D8}"/>
              </a:ext>
            </a:extLst>
          </p:cNvPr>
          <p:cNvSpPr txBox="1"/>
          <p:nvPr/>
        </p:nvSpPr>
        <p:spPr>
          <a:xfrm>
            <a:off x="13909303" y="5410055"/>
            <a:ext cx="3282633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HK Grotesk Light" panose="00000400000000000000" pitchFamily="50" charset="0"/>
              </a:rPr>
              <a:t>Streamlit application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707BB5-6164-4800-9288-3A2F234D7D75}"/>
              </a:ext>
            </a:extLst>
          </p:cNvPr>
          <p:cNvSpPr txBox="1"/>
          <p:nvPr/>
        </p:nvSpPr>
        <p:spPr>
          <a:xfrm>
            <a:off x="995235" y="5244991"/>
            <a:ext cx="3282633" cy="3693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HK Grotesk Light" panose="00000400000000000000" pitchFamily="50" charset="0"/>
              </a:rPr>
              <a:t>Dropped some null values and anomalous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HK Grotesk Light" panose="00000400000000000000" pitchFamily="50" charset="0"/>
              </a:rPr>
              <a:t>Dropped duplicate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HK Grotesk Light" panose="00000400000000000000" pitchFamily="50" charset="0"/>
              </a:rPr>
              <a:t>Imputed important rows with null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>
              <a:latin typeface="HK Grotesk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400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788C9C4-B1B0-4FD1-8C58-7DAE6B612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280210"/>
            <a:ext cx="1524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28A7F1FB-F3E0-473B-BB06-A8E4B1D46510}"/>
              </a:ext>
            </a:extLst>
          </p:cNvPr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30CD96E-B1E4-4DC7-95FA-5569748034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EA41CCD-CD68-46F2-B7D8-C11B9F4BC2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F6D65809-A6CA-4CFF-B0FB-35E61C73AB88}"/>
              </a:ext>
            </a:extLst>
          </p:cNvPr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1CDFE1F2-824D-4C6C-9F17-FD9DD81FB836}"/>
              </a:ext>
            </a:extLst>
          </p:cNvPr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05/27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E79BEC92-D809-497D-B660-098DCC215F93}"/>
              </a:ext>
            </a:extLst>
          </p:cNvPr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368004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07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/27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922867" y="3125937"/>
            <a:ext cx="840202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12" name="Group 12"/>
          <p:cNvGrpSpPr/>
          <p:nvPr/>
        </p:nvGrpSpPr>
        <p:grpSpPr>
          <a:xfrm>
            <a:off x="914400" y="2435650"/>
            <a:ext cx="8402020" cy="641202"/>
            <a:chOff x="0" y="-80002"/>
            <a:chExt cx="11202694" cy="854935"/>
          </a:xfrm>
        </p:grpSpPr>
        <p:sp>
          <p:nvSpPr>
            <p:cNvPr id="13" name="TextBox 13"/>
            <p:cNvSpPr txBox="1"/>
            <p:nvPr/>
          </p:nvSpPr>
          <p:spPr>
            <a:xfrm>
              <a:off x="3260018" y="-80002"/>
              <a:ext cx="7942676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The total distance that the vehicle has traveled since it was purchased.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2342493" cy="548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Mileage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" y="3457443"/>
            <a:ext cx="8402020" cy="436017"/>
            <a:chOff x="0" y="-9525"/>
            <a:chExt cx="11202694" cy="581356"/>
          </a:xfrm>
        </p:grpSpPr>
        <p:sp>
          <p:nvSpPr>
            <p:cNvPr id="16" name="TextBox 16"/>
            <p:cNvSpPr txBox="1"/>
            <p:nvPr/>
          </p:nvSpPr>
          <p:spPr>
            <a:xfrm>
              <a:off x="3260018" y="73238"/>
              <a:ext cx="794267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The name of a car’s manufacturer.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2342493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Car Make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400" y="4479648"/>
            <a:ext cx="8385087" cy="641202"/>
            <a:chOff x="0" y="-62956"/>
            <a:chExt cx="11180116" cy="854935"/>
          </a:xfrm>
        </p:grpSpPr>
        <p:sp>
          <p:nvSpPr>
            <p:cNvPr id="19" name="TextBox 19"/>
            <p:cNvSpPr txBox="1"/>
            <p:nvPr/>
          </p:nvSpPr>
          <p:spPr>
            <a:xfrm>
              <a:off x="3237440" y="-62956"/>
              <a:ext cx="7942676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Refers to the name of a car product and sometimes a range of products.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3020331" cy="58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Car Model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4400" y="5613660"/>
            <a:ext cx="8402020" cy="436017"/>
            <a:chOff x="0" y="-9525"/>
            <a:chExt cx="11202694" cy="581356"/>
          </a:xfrm>
        </p:grpSpPr>
        <p:sp>
          <p:nvSpPr>
            <p:cNvPr id="22" name="TextBox 22"/>
            <p:cNvSpPr txBox="1"/>
            <p:nvPr/>
          </p:nvSpPr>
          <p:spPr>
            <a:xfrm>
              <a:off x="3260018" y="73238"/>
              <a:ext cx="794267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Method of describing the version of vehicle.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2342493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Car Year</a:t>
              </a:r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0287001" y="2745138"/>
            <a:ext cx="7011510" cy="3933218"/>
            <a:chOff x="-608117" y="133351"/>
            <a:chExt cx="9348681" cy="4643162"/>
          </a:xfrm>
        </p:grpSpPr>
        <p:sp>
          <p:nvSpPr>
            <p:cNvPr id="28" name="TextBox 28"/>
            <p:cNvSpPr txBox="1"/>
            <p:nvPr/>
          </p:nvSpPr>
          <p:spPr>
            <a:xfrm>
              <a:off x="-608117" y="133351"/>
              <a:ext cx="9348681" cy="30580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10080"/>
                </a:lnSpc>
              </a:pPr>
              <a:r>
                <a:rPr lang="en-US" sz="9600" spc="-480" dirty="0">
                  <a:solidFill>
                    <a:srgbClr val="1D2B42"/>
                  </a:solidFill>
                  <a:latin typeface="Inter Bold"/>
                </a:rPr>
                <a:t>Important Terminology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4138490"/>
              <a:ext cx="8740562" cy="638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 lang="en-US" sz="2800" dirty="0">
                <a:solidFill>
                  <a:srgbClr val="1D2B42"/>
                </a:solidFill>
                <a:latin typeface="HK Grotesk Light"/>
              </a:endParaRPr>
            </a:p>
          </p:txBody>
        </p:sp>
      </p:grpSp>
      <p:sp>
        <p:nvSpPr>
          <p:cNvPr id="31" name="AutoShape 10"/>
          <p:cNvSpPr/>
          <p:nvPr/>
        </p:nvSpPr>
        <p:spPr>
          <a:xfrm>
            <a:off x="914400" y="4242352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32" name="AutoShape 10"/>
          <p:cNvSpPr/>
          <p:nvPr/>
        </p:nvSpPr>
        <p:spPr>
          <a:xfrm>
            <a:off x="922867" y="5258461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33" name="AutoShape 10"/>
          <p:cNvSpPr/>
          <p:nvPr/>
        </p:nvSpPr>
        <p:spPr>
          <a:xfrm>
            <a:off x="922867" y="6359254"/>
            <a:ext cx="840202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34" name="Group 21"/>
          <p:cNvGrpSpPr/>
          <p:nvPr/>
        </p:nvGrpSpPr>
        <p:grpSpPr>
          <a:xfrm>
            <a:off x="933712" y="6580186"/>
            <a:ext cx="8402020" cy="641201"/>
            <a:chOff x="-1" y="-140418"/>
            <a:chExt cx="11202693" cy="854934"/>
          </a:xfrm>
        </p:grpSpPr>
        <p:sp>
          <p:nvSpPr>
            <p:cNvPr id="35" name="TextBox 22"/>
            <p:cNvSpPr txBox="1"/>
            <p:nvPr/>
          </p:nvSpPr>
          <p:spPr>
            <a:xfrm>
              <a:off x="4444650" y="-140418"/>
              <a:ext cx="6758042" cy="8549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General categorization of services offered in the car repair shops.</a:t>
              </a:r>
            </a:p>
          </p:txBody>
        </p:sp>
        <p:sp>
          <p:nvSpPr>
            <p:cNvPr id="36" name="TextBox 23"/>
            <p:cNvSpPr txBox="1"/>
            <p:nvPr/>
          </p:nvSpPr>
          <p:spPr>
            <a:xfrm>
              <a:off x="-1" y="-9525"/>
              <a:ext cx="5054251" cy="58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Service Category</a:t>
              </a:r>
            </a:p>
          </p:txBody>
        </p:sp>
      </p:grpSp>
      <p:sp>
        <p:nvSpPr>
          <p:cNvPr id="38" name="AutoShape 10"/>
          <p:cNvSpPr/>
          <p:nvPr/>
        </p:nvSpPr>
        <p:spPr>
          <a:xfrm>
            <a:off x="942180" y="7423950"/>
            <a:ext cx="840202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45" name="Picture 3">
            <a:extLst>
              <a:ext uri="{FF2B5EF4-FFF2-40B4-BE49-F238E27FC236}">
                <a16:creationId xmlns:a16="http://schemas.microsoft.com/office/drawing/2014/main" id="{0E8B936D-FBE0-4B41-A587-057BAFC447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6" name="TextBox 9">
            <a:extLst>
              <a:ext uri="{FF2B5EF4-FFF2-40B4-BE49-F238E27FC236}">
                <a16:creationId xmlns:a16="http://schemas.microsoft.com/office/drawing/2014/main" id="{D0338F4B-89C8-4FC3-9115-6D9462BAC71B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Eskwelabs x Autoserved</a:t>
            </a:r>
          </a:p>
        </p:txBody>
      </p:sp>
    </p:spTree>
    <p:extLst>
      <p:ext uri="{BB962C8B-B14F-4D97-AF65-F5344CB8AC3E}">
        <p14:creationId xmlns:p14="http://schemas.microsoft.com/office/powerpoint/2010/main" val="394581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08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/27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2A0E5BB-3207-40DB-82F3-209472F30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197552"/>
              </p:ext>
            </p:extLst>
          </p:nvPr>
        </p:nvGraphicFramePr>
        <p:xfrm>
          <a:off x="533401" y="999422"/>
          <a:ext cx="16616815" cy="7561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02FC49A-CAEE-4F28-A772-E8FFD732B927}"/>
              </a:ext>
            </a:extLst>
          </p:cNvPr>
          <p:cNvSpPr txBox="1"/>
          <p:nvPr/>
        </p:nvSpPr>
        <p:spPr>
          <a:xfrm>
            <a:off x="5638799" y="1562100"/>
            <a:ext cx="4915439" cy="923330"/>
          </a:xfrm>
          <a:prstGeom prst="rect">
            <a:avLst/>
          </a:prstGeom>
          <a:noFill/>
          <a:ln w="9525" cap="flat" cmpd="sng" algn="ctr">
            <a:solidFill>
              <a:srgbClr val="1F3B7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03C74"/>
                </a:solidFill>
                <a:latin typeface="HK Grotesk Light" panose="00000400000000000000" pitchFamily="50" charset="0"/>
              </a:rPr>
              <a:t>An increase of service transactions have been observed due to new customers with recently expired manufacturer warranty.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5BBE969-A931-4E2A-B973-FF29EC33785D}"/>
              </a:ext>
            </a:extLst>
          </p:cNvPr>
          <p:cNvCxnSpPr>
            <a:cxnSpLocks/>
          </p:cNvCxnSpPr>
          <p:nvPr/>
        </p:nvCxnSpPr>
        <p:spPr>
          <a:xfrm flipV="1">
            <a:off x="4953000" y="1866900"/>
            <a:ext cx="685800" cy="304800"/>
          </a:xfrm>
          <a:prstGeom prst="bentConnector3">
            <a:avLst/>
          </a:prstGeom>
          <a:ln w="19050">
            <a:solidFill>
              <a:srgbClr val="203C74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D29268-CD30-4E05-BD03-5795A412D7E2}"/>
              </a:ext>
            </a:extLst>
          </p:cNvPr>
          <p:cNvSpPr/>
          <p:nvPr/>
        </p:nvSpPr>
        <p:spPr>
          <a:xfrm>
            <a:off x="3200400" y="1943100"/>
            <a:ext cx="4343400" cy="6095282"/>
          </a:xfrm>
          <a:prstGeom prst="rect">
            <a:avLst/>
          </a:prstGeom>
          <a:noFill/>
          <a:ln>
            <a:solidFill>
              <a:srgbClr val="20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40D647-FC22-41FE-A19D-FBAEAE4E68D9}"/>
              </a:ext>
            </a:extLst>
          </p:cNvPr>
          <p:cNvSpPr txBox="1"/>
          <p:nvPr/>
        </p:nvSpPr>
        <p:spPr>
          <a:xfrm>
            <a:off x="8305801" y="3110355"/>
            <a:ext cx="4915439" cy="646331"/>
          </a:xfrm>
          <a:prstGeom prst="rect">
            <a:avLst/>
          </a:prstGeom>
          <a:noFill/>
          <a:ln w="28575">
            <a:solidFill>
              <a:srgbClr val="1F3B73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3B73"/>
                </a:solidFill>
                <a:latin typeface="HK Grotesk Light" panose="00000400000000000000" pitchFamily="50" charset="0"/>
              </a:rPr>
              <a:t>Majority of the transactions (60%) are around the 30k to 80k mileage category.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BD8BA9-DD7E-4422-8AD2-FAC2B3D2EDFC}"/>
              </a:ext>
            </a:extLst>
          </p:cNvPr>
          <p:cNvCxnSpPr/>
          <p:nvPr/>
        </p:nvCxnSpPr>
        <p:spPr>
          <a:xfrm>
            <a:off x="7543800" y="3543300"/>
            <a:ext cx="762002" cy="0"/>
          </a:xfrm>
          <a:prstGeom prst="straightConnector1">
            <a:avLst/>
          </a:prstGeom>
          <a:ln w="28575">
            <a:solidFill>
              <a:srgbClr val="203C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34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4" grpId="1" animBg="1"/>
      <p:bldP spid="18" grpId="0" animBg="1"/>
      <p:bldP spid="18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1361</Words>
  <Application>Microsoft Office PowerPoint</Application>
  <PresentationFormat>Custom</PresentationFormat>
  <Paragraphs>366</Paragraphs>
  <Slides>43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Inter</vt:lpstr>
      <vt:lpstr>Arial</vt:lpstr>
      <vt:lpstr>Inter Bold</vt:lpstr>
      <vt:lpstr>HK Grotesk Light</vt:lpstr>
      <vt:lpstr>HK Grotesk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Autoserved Exploratory Data Analysis</dc:title>
  <dc:creator>Justine Paul G. Padayao</dc:creator>
  <cp:lastModifiedBy>Justine Paul Padayao</cp:lastModifiedBy>
  <cp:revision>112</cp:revision>
  <dcterms:created xsi:type="dcterms:W3CDTF">2006-08-16T00:00:00Z</dcterms:created>
  <dcterms:modified xsi:type="dcterms:W3CDTF">2021-04-05T09:38:22Z</dcterms:modified>
  <dc:identifier>DAEZd76D70o</dc:identifier>
</cp:coreProperties>
</file>